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Lst>
  <p:notesMasterIdLst>
    <p:notesMasterId r:id="rId61"/>
  </p:notesMasterIdLst>
  <p:sldIdLst>
    <p:sldId id="256" r:id="rId6"/>
    <p:sldId id="583" r:id="rId7"/>
    <p:sldId id="543" r:id="rId8"/>
    <p:sldId id="518" r:id="rId9"/>
    <p:sldId id="555" r:id="rId10"/>
    <p:sldId id="560" r:id="rId11"/>
    <p:sldId id="561" r:id="rId12"/>
    <p:sldId id="538" r:id="rId13"/>
    <p:sldId id="437" r:id="rId14"/>
    <p:sldId id="571" r:id="rId15"/>
    <p:sldId id="569" r:id="rId16"/>
    <p:sldId id="441" r:id="rId17"/>
    <p:sldId id="582" r:id="rId18"/>
    <p:sldId id="535" r:id="rId19"/>
    <p:sldId id="491" r:id="rId20"/>
    <p:sldId id="563" r:id="rId21"/>
    <p:sldId id="564" r:id="rId22"/>
    <p:sldId id="494" r:id="rId23"/>
    <p:sldId id="496" r:id="rId24"/>
    <p:sldId id="490" r:id="rId25"/>
    <p:sldId id="536" r:id="rId26"/>
    <p:sldId id="537" r:id="rId27"/>
    <p:sldId id="542" r:id="rId28"/>
    <p:sldId id="505" r:id="rId29"/>
    <p:sldId id="544" r:id="rId30"/>
    <p:sldId id="539" r:id="rId31"/>
    <p:sldId id="545" r:id="rId32"/>
    <p:sldId id="548" r:id="rId33"/>
    <p:sldId id="562" r:id="rId34"/>
    <p:sldId id="549" r:id="rId35"/>
    <p:sldId id="550" r:id="rId36"/>
    <p:sldId id="572" r:id="rId37"/>
    <p:sldId id="508" r:id="rId38"/>
    <p:sldId id="511" r:id="rId39"/>
    <p:sldId id="568" r:id="rId40"/>
    <p:sldId id="573" r:id="rId41"/>
    <p:sldId id="551" r:id="rId42"/>
    <p:sldId id="552" r:id="rId43"/>
    <p:sldId id="554" r:id="rId44"/>
    <p:sldId id="553" r:id="rId45"/>
    <p:sldId id="576" r:id="rId46"/>
    <p:sldId id="540" r:id="rId47"/>
    <p:sldId id="557" r:id="rId48"/>
    <p:sldId id="574" r:id="rId49"/>
    <p:sldId id="570" r:id="rId50"/>
    <p:sldId id="575" r:id="rId51"/>
    <p:sldId id="577" r:id="rId52"/>
    <p:sldId id="565" r:id="rId53"/>
    <p:sldId id="566" r:id="rId54"/>
    <p:sldId id="567" r:id="rId55"/>
    <p:sldId id="559" r:id="rId56"/>
    <p:sldId id="578" r:id="rId57"/>
    <p:sldId id="579" r:id="rId58"/>
    <p:sldId id="580" r:id="rId59"/>
    <p:sldId id="581"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erajh Roopnarain" initials="NR" lastIdx="39" clrIdx="0"/>
  <p:cmAuthor id="1" name="Janette Smit" initials="JS" lastIdx="57" clrIdx="1"/>
  <p:cmAuthor id="2" name="Deshen Pillay" initials="DP" lastIdx="10" clrIdx="2"/>
  <p:cmAuthor id="3" name="Rochnee Rivera Green" initials="RRG"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000000"/>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97688" autoAdjust="0"/>
  </p:normalViewPr>
  <p:slideViewPr>
    <p:cSldViewPr snapToGrid="0" snapToObjects="1">
      <p:cViewPr>
        <p:scale>
          <a:sx n="60" d="100"/>
          <a:sy n="60" d="100"/>
        </p:scale>
        <p:origin x="-1440" y="-10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357C929-F5A2-B944-A14F-16451897D16C}" type="datetimeFigureOut">
              <a:rPr lang="en-US" smtClean="0"/>
              <a:t>8/7/2019</a:t>
            </a:fld>
            <a:endParaRPr lang="en-US"/>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a:p>
        </p:txBody>
      </p:sp>
    </p:spTree>
    <p:extLst>
      <p:ext uri="{BB962C8B-B14F-4D97-AF65-F5344CB8AC3E}">
        <p14:creationId xmlns:p14="http://schemas.microsoft.com/office/powerpoint/2010/main" val="114085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ZA" dirty="0" smtClean="0"/>
              <a:t>Based</a:t>
            </a:r>
            <a:r>
              <a:rPr lang="en-ZA" baseline="0" dirty="0" smtClean="0"/>
              <a:t> on this slide, which is a brief synopsis of the first three phases for implementation, some of the deliverables are:</a:t>
            </a:r>
          </a:p>
          <a:p>
            <a:pPr marL="778030" lvl="1" indent="-285750">
              <a:buFont typeface="Courier New" panose="02070309020205020404" pitchFamily="49" charset="0"/>
              <a:buChar char="o"/>
            </a:pPr>
            <a:r>
              <a:rPr lang="en-ZA" baseline="0" dirty="0" smtClean="0"/>
              <a:t>RLA: Electronic application, Automated Case Management, Approvals for Entity Associations and Approval of Bonds.</a:t>
            </a:r>
          </a:p>
          <a:p>
            <a:pPr marL="778030" lvl="1" indent="-285750">
              <a:buFont typeface="Courier New" panose="02070309020205020404" pitchFamily="49" charset="0"/>
              <a:buChar char="o"/>
            </a:pPr>
            <a:r>
              <a:rPr lang="en-ZA" baseline="0" dirty="0" smtClean="0"/>
              <a:t>RCG: Reporting of Cargo, Outturn Reporting and Goods Accounting.</a:t>
            </a:r>
          </a:p>
          <a:p>
            <a:pPr marL="778030" lvl="1" indent="-285750">
              <a:buFont typeface="Courier New" panose="02070309020205020404" pitchFamily="49" charset="0"/>
              <a:buChar char="o"/>
            </a:pPr>
            <a:r>
              <a:rPr lang="en-ZA" baseline="0" dirty="0" smtClean="0"/>
              <a:t>DPS: The implementation of the new Clearance Procedures, Customs Procedure Codes and Customs Procedures.</a:t>
            </a:r>
          </a:p>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11</a:t>
            </a:fld>
            <a:endParaRPr lang="en-US"/>
          </a:p>
        </p:txBody>
      </p:sp>
    </p:spTree>
    <p:extLst>
      <p:ext uri="{BB962C8B-B14F-4D97-AF65-F5344CB8AC3E}">
        <p14:creationId xmlns:p14="http://schemas.microsoft.com/office/powerpoint/2010/main" val="48403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12</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20</a:t>
            </a:fld>
            <a:endParaRPr lang="en-US"/>
          </a:p>
        </p:txBody>
      </p:sp>
    </p:spTree>
    <p:extLst>
      <p:ext uri="{BB962C8B-B14F-4D97-AF65-F5344CB8AC3E}">
        <p14:creationId xmlns:p14="http://schemas.microsoft.com/office/powerpoint/2010/main" val="102266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31</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33</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solidFill>
                  <a:prstClr val="black"/>
                </a:solidFill>
              </a:rPr>
              <a:pPr/>
              <a:t>34</a:t>
            </a:fld>
            <a:endParaRPr lang="en-ZA">
              <a:solidFill>
                <a:prstClr val="black"/>
              </a:solidFill>
            </a:endParaRPr>
          </a:p>
        </p:txBody>
      </p:sp>
    </p:spTree>
    <p:extLst>
      <p:ext uri="{BB962C8B-B14F-4D97-AF65-F5344CB8AC3E}">
        <p14:creationId xmlns:p14="http://schemas.microsoft.com/office/powerpoint/2010/main" val="259901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35</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36</a:t>
            </a:fld>
            <a:endParaRPr lang="en-ZA" dirty="0"/>
          </a:p>
        </p:txBody>
      </p:sp>
    </p:spTree>
    <p:extLst>
      <p:ext uri="{BB962C8B-B14F-4D97-AF65-F5344CB8AC3E}">
        <p14:creationId xmlns:p14="http://schemas.microsoft.com/office/powerpoint/2010/main" val="2599014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37</a:t>
            </a:fld>
            <a:endParaRPr lang="en-ZA" dirty="0"/>
          </a:p>
        </p:txBody>
      </p:sp>
    </p:spTree>
    <p:extLst>
      <p:ext uri="{BB962C8B-B14F-4D97-AF65-F5344CB8AC3E}">
        <p14:creationId xmlns:p14="http://schemas.microsoft.com/office/powerpoint/2010/main" val="259901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38</a:t>
            </a:fld>
            <a:endParaRPr lang="en-ZA" dirty="0"/>
          </a:p>
        </p:txBody>
      </p:sp>
    </p:spTree>
    <p:extLst>
      <p:ext uri="{BB962C8B-B14F-4D97-AF65-F5344CB8AC3E}">
        <p14:creationId xmlns:p14="http://schemas.microsoft.com/office/powerpoint/2010/main" val="259901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2</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39</a:t>
            </a:fld>
            <a:endParaRPr lang="en-ZA" dirty="0"/>
          </a:p>
        </p:txBody>
      </p:sp>
    </p:spTree>
    <p:extLst>
      <p:ext uri="{BB962C8B-B14F-4D97-AF65-F5344CB8AC3E}">
        <p14:creationId xmlns:p14="http://schemas.microsoft.com/office/powerpoint/2010/main" val="259901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40</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41</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42</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43</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44</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solidFill>
                  <a:prstClr val="black"/>
                </a:solidFill>
              </a:rPr>
              <a:pPr/>
              <a:t>45</a:t>
            </a:fld>
            <a:endParaRPr lang="en-ZA" dirty="0">
              <a:solidFill>
                <a:prstClr val="black"/>
              </a:solidFill>
            </a:endParaRPr>
          </a:p>
        </p:txBody>
      </p:sp>
    </p:spTree>
    <p:extLst>
      <p:ext uri="{BB962C8B-B14F-4D97-AF65-F5344CB8AC3E}">
        <p14:creationId xmlns:p14="http://schemas.microsoft.com/office/powerpoint/2010/main" val="2933464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solidFill>
                  <a:prstClr val="black"/>
                </a:solidFill>
              </a:rPr>
              <a:pPr/>
              <a:t>46</a:t>
            </a:fld>
            <a:endParaRPr lang="en-ZA" dirty="0">
              <a:solidFill>
                <a:prstClr val="black"/>
              </a:solidFill>
            </a:endParaRPr>
          </a:p>
        </p:txBody>
      </p:sp>
    </p:spTree>
    <p:extLst>
      <p:ext uri="{BB962C8B-B14F-4D97-AF65-F5344CB8AC3E}">
        <p14:creationId xmlns:p14="http://schemas.microsoft.com/office/powerpoint/2010/main" val="2933464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solidFill>
                  <a:prstClr val="black"/>
                </a:solidFill>
              </a:rPr>
              <a:pPr/>
              <a:t>47</a:t>
            </a:fld>
            <a:endParaRPr lang="en-ZA" dirty="0">
              <a:solidFill>
                <a:prstClr val="black"/>
              </a:solidFill>
            </a:endParaRPr>
          </a:p>
        </p:txBody>
      </p:sp>
    </p:spTree>
    <p:extLst>
      <p:ext uri="{BB962C8B-B14F-4D97-AF65-F5344CB8AC3E}">
        <p14:creationId xmlns:p14="http://schemas.microsoft.com/office/powerpoint/2010/main" val="2599014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48</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3</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49</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50</a:t>
            </a:fld>
            <a:endParaRPr lang="en-US"/>
          </a:p>
        </p:txBody>
      </p:sp>
    </p:spTree>
    <p:extLst>
      <p:ext uri="{BB962C8B-B14F-4D97-AF65-F5344CB8AC3E}">
        <p14:creationId xmlns:p14="http://schemas.microsoft.com/office/powerpoint/2010/main" val="2097749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51</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4</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5</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6</a:t>
            </a:fld>
            <a:endParaRPr lang="en-ZA" dirty="0"/>
          </a:p>
        </p:txBody>
      </p:sp>
    </p:spTree>
    <p:extLst>
      <p:ext uri="{BB962C8B-B14F-4D97-AF65-F5344CB8AC3E}">
        <p14:creationId xmlns:p14="http://schemas.microsoft.com/office/powerpoint/2010/main" val="293346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7</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7CD227-FF92-4AE7-B296-E0FFB4E100A8}" type="slidenum">
              <a:rPr lang="en-ZA" smtClean="0"/>
              <a:t>8</a:t>
            </a:fld>
            <a:endParaRPr lang="en-ZA"/>
          </a:p>
        </p:txBody>
      </p:sp>
    </p:spTree>
    <p:extLst>
      <p:ext uri="{BB962C8B-B14F-4D97-AF65-F5344CB8AC3E}">
        <p14:creationId xmlns:p14="http://schemas.microsoft.com/office/powerpoint/2010/main" val="259901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baseline="0" dirty="0" smtClean="0"/>
          </a:p>
        </p:txBody>
      </p:sp>
      <p:sp>
        <p:nvSpPr>
          <p:cNvPr id="4" name="Slide Number Placeholder 3"/>
          <p:cNvSpPr>
            <a:spLocks noGrp="1"/>
          </p:cNvSpPr>
          <p:nvPr>
            <p:ph type="sldNum" sz="quarter" idx="10"/>
          </p:nvPr>
        </p:nvSpPr>
        <p:spPr/>
        <p:txBody>
          <a:bodyPr/>
          <a:lstStyle/>
          <a:p>
            <a:fld id="{27E74A39-2C22-4F55-9A54-E3A25C79A5CC}" type="slidenum">
              <a:rPr lang="en-ZA" smtClean="0"/>
              <a:t>9</a:t>
            </a:fld>
            <a:endParaRPr lang="en-ZA" dirty="0"/>
          </a:p>
        </p:txBody>
      </p:sp>
    </p:spTree>
    <p:extLst>
      <p:ext uri="{BB962C8B-B14F-4D97-AF65-F5344CB8AC3E}">
        <p14:creationId xmlns:p14="http://schemas.microsoft.com/office/powerpoint/2010/main" val="2933464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SARS PPT VISUAL COVER 30082017.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ate Placeholder 13"/>
          <p:cNvSpPr>
            <a:spLocks noGrp="1"/>
          </p:cNvSpPr>
          <p:nvPr>
            <p:ph type="dt" sz="half" idx="10"/>
          </p:nvPr>
        </p:nvSpPr>
        <p:spPr>
          <a:xfrm>
            <a:off x="3688044" y="5143708"/>
            <a:ext cx="3696480" cy="301756"/>
          </a:xfrm>
          <a:prstGeom prst="rect">
            <a:avLst/>
          </a:prstGeom>
        </p:spPr>
        <p:txBody>
          <a:bodyPr/>
          <a:lstStyle>
            <a:lvl1pPr algn="l">
              <a:defRPr sz="1600" b="0" i="0" baseline="0">
                <a:solidFill>
                  <a:schemeClr val="bg1"/>
                </a:solidFill>
                <a:latin typeface="Arial" charset="0"/>
              </a:defRPr>
            </a:lvl1pPr>
          </a:lstStyle>
          <a:p>
            <a:endParaRPr lang="en-US" dirty="0"/>
          </a:p>
        </p:txBody>
      </p:sp>
      <p:sp>
        <p:nvSpPr>
          <p:cNvPr id="8" name="Title 16"/>
          <p:cNvSpPr>
            <a:spLocks noGrp="1"/>
          </p:cNvSpPr>
          <p:nvPr>
            <p:ph type="title" hasCustomPrompt="1"/>
          </p:nvPr>
        </p:nvSpPr>
        <p:spPr>
          <a:xfrm>
            <a:off x="3688045" y="4185747"/>
            <a:ext cx="5024156" cy="514117"/>
          </a:xfrm>
        </p:spPr>
        <p:txBody>
          <a:bodyPr>
            <a:noAutofit/>
          </a:bodyPr>
          <a:lstStyle>
            <a:lvl1pPr algn="l">
              <a:defRPr sz="2400" b="1" i="0" baseline="0">
                <a:solidFill>
                  <a:schemeClr val="bg1"/>
                </a:solidFill>
                <a:latin typeface="Arial" charset="0"/>
              </a:defRPr>
            </a:lvl1pPr>
          </a:lstStyle>
          <a:p>
            <a:r>
              <a:rPr lang="en-US" dirty="0" smtClean="0"/>
              <a:t>Click to edit Title</a:t>
            </a:r>
            <a:endParaRPr lang="en-US" dirty="0"/>
          </a:p>
        </p:txBody>
      </p:sp>
      <p:sp>
        <p:nvSpPr>
          <p:cNvPr id="9" name="Text Placeholder 3"/>
          <p:cNvSpPr>
            <a:spLocks noGrp="1"/>
          </p:cNvSpPr>
          <p:nvPr>
            <p:ph type="body" sz="quarter" idx="11" hasCustomPrompt="1"/>
          </p:nvPr>
        </p:nvSpPr>
        <p:spPr>
          <a:xfrm>
            <a:off x="3688044" y="4711906"/>
            <a:ext cx="5024156" cy="488950"/>
          </a:xfrm>
        </p:spPr>
        <p:txBody>
          <a:bodyPr>
            <a:normAutofit/>
          </a:bodyPr>
          <a:lstStyle>
            <a:lvl1pPr marL="0" indent="0" algn="l">
              <a:buFontTx/>
              <a:buNone/>
              <a:defRPr sz="2000" baseline="0">
                <a:solidFill>
                  <a:schemeClr val="bg1"/>
                </a:solidFill>
              </a:defRPr>
            </a:lvl1pPr>
          </a:lstStyle>
          <a:p>
            <a:pPr lvl="0"/>
            <a:r>
              <a:rPr lang="en-US" dirty="0" smtClean="0"/>
              <a:t>Click to edit Master Division</a:t>
            </a:r>
            <a:endParaRPr lang="en-US" dirty="0"/>
          </a:p>
        </p:txBody>
      </p:sp>
    </p:spTree>
    <p:extLst>
      <p:ext uri="{BB962C8B-B14F-4D97-AF65-F5344CB8AC3E}">
        <p14:creationId xmlns:p14="http://schemas.microsoft.com/office/powerpoint/2010/main" val="22160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760728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801566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59399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8456" tIns="49228" rIns="98456" bIns="4922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8456" tIns="49228" rIns="98456" bIns="492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85140" y="6356352"/>
            <a:ext cx="2133600" cy="365125"/>
          </a:xfrm>
          <a:prstGeom prst="rect">
            <a:avLst/>
          </a:prstGeom>
        </p:spPr>
        <p:txBody>
          <a:bodyPr lIns="98456" tIns="49228" rIns="98456" bIns="49228"/>
          <a:lstStyle/>
          <a:p>
            <a:pPr defTabSz="492280"/>
            <a:fld id="{E7ACE6EC-F0C9-49A1-8CC0-28104182324D}" type="datetime1">
              <a:rPr lang="en-US" smtClean="0">
                <a:solidFill>
                  <a:prstClr val="black"/>
                </a:solidFill>
              </a:rPr>
              <a:pPr defTabSz="492280"/>
              <a:t>8/7/2019</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8456" tIns="49228" rIns="98456" bIns="49228"/>
          <a:lstStyle/>
          <a:p>
            <a:pPr defTabSz="492280"/>
            <a:endParaRPr lang="en-US" dirty="0">
              <a:solidFill>
                <a:prstClr val="black"/>
              </a:solidFill>
            </a:endParaRPr>
          </a:p>
        </p:txBody>
      </p:sp>
      <p:sp>
        <p:nvSpPr>
          <p:cNvPr id="6" name="Slide Number Placeholder 5"/>
          <p:cNvSpPr>
            <a:spLocks noGrp="1"/>
          </p:cNvSpPr>
          <p:nvPr>
            <p:ph type="sldNum" sz="quarter" idx="12"/>
          </p:nvPr>
        </p:nvSpPr>
        <p:spPr>
          <a:xfrm>
            <a:off x="457200" y="6356352"/>
            <a:ext cx="1785668" cy="365125"/>
          </a:xfrm>
          <a:prstGeom prst="rect">
            <a:avLst/>
          </a:prstGeom>
        </p:spPr>
        <p:txBody>
          <a:bodyPr lIns="98456" tIns="49228" rIns="98456" bIns="49228"/>
          <a:lstStyle>
            <a:lvl1pPr>
              <a:defRPr sz="1100"/>
            </a:lvl1pPr>
          </a:lstStyle>
          <a:p>
            <a:pPr defTabSz="492280"/>
            <a:fld id="{F6D5AB60-DF99-5943-A599-BF532D2DBDC7}" type="slidenum">
              <a:rPr lang="en-US" smtClean="0">
                <a:solidFill>
                  <a:prstClr val="black"/>
                </a:solidFill>
              </a:rPr>
              <a:pPr defTabSz="492280"/>
              <a:t>‹#›</a:t>
            </a:fld>
            <a:endParaRPr lang="en-US" dirty="0">
              <a:solidFill>
                <a:prstClr val="black"/>
              </a:solidFill>
            </a:endParaRPr>
          </a:p>
        </p:txBody>
      </p:sp>
    </p:spTree>
    <p:extLst>
      <p:ext uri="{BB962C8B-B14F-4D97-AF65-F5344CB8AC3E}">
        <p14:creationId xmlns:p14="http://schemas.microsoft.com/office/powerpoint/2010/main" val="31091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smtClean="0"/>
              <a:t>Click to edit Master Headline</a:t>
            </a:r>
            <a:endParaRPr lang="en-US" dirty="0"/>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smtClean="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9" name="Straight Connector 8"/>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8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NewCustomsActs@sars.gov.za"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mailto:CDavis2@sars.gov.za"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mailto:eramphal@sars.gov.za"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ZA" dirty="0" smtClean="0"/>
              <a:t>19 July 2019</a:t>
            </a:r>
            <a:endParaRPr lang="en-US" dirty="0"/>
          </a:p>
        </p:txBody>
      </p:sp>
      <p:sp>
        <p:nvSpPr>
          <p:cNvPr id="5" name="Title 4"/>
          <p:cNvSpPr>
            <a:spLocks noGrp="1"/>
          </p:cNvSpPr>
          <p:nvPr>
            <p:ph type="title"/>
          </p:nvPr>
        </p:nvSpPr>
        <p:spPr/>
        <p:txBody>
          <a:bodyPr/>
          <a:lstStyle/>
          <a:p>
            <a:r>
              <a:rPr lang="en-US" dirty="0" smtClean="0"/>
              <a:t>New Customs Acts Programme</a:t>
            </a:r>
            <a:endParaRPr lang="en-US" dirty="0"/>
          </a:p>
        </p:txBody>
      </p:sp>
      <p:sp>
        <p:nvSpPr>
          <p:cNvPr id="6" name="Text Placeholder 5"/>
          <p:cNvSpPr>
            <a:spLocks noGrp="1"/>
          </p:cNvSpPr>
          <p:nvPr>
            <p:ph type="body" sz="quarter" idx="11"/>
          </p:nvPr>
        </p:nvSpPr>
        <p:spPr>
          <a:xfrm>
            <a:off x="3688044" y="4603898"/>
            <a:ext cx="5024156" cy="596958"/>
          </a:xfrm>
        </p:spPr>
        <p:txBody>
          <a:bodyPr>
            <a:normAutofit fontScale="85000" lnSpcReduction="20000"/>
          </a:bodyPr>
          <a:lstStyle/>
          <a:p>
            <a:r>
              <a:rPr lang="en-US" dirty="0" smtClean="0"/>
              <a:t>Registration, Licensing and Accreditation – </a:t>
            </a:r>
          </a:p>
          <a:p>
            <a:r>
              <a:rPr lang="en-US" dirty="0" smtClean="0"/>
              <a:t>Trade  Awareness Session</a:t>
            </a:r>
          </a:p>
        </p:txBody>
      </p:sp>
    </p:spTree>
    <p:extLst>
      <p:ext uri="{BB962C8B-B14F-4D97-AF65-F5344CB8AC3E}">
        <p14:creationId xmlns:p14="http://schemas.microsoft.com/office/powerpoint/2010/main" val="87529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9</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400" dirty="0" err="1" smtClean="0">
                <a:solidFill>
                  <a:schemeClr val="tx1">
                    <a:lumMod val="75000"/>
                    <a:lumOff val="25000"/>
                  </a:schemeClr>
                </a:solidFill>
                <a:latin typeface="Arial" charset="0"/>
                <a:ea typeface="+mn-ea"/>
                <a:cs typeface="+mn-cs"/>
              </a:rPr>
              <a:t>eFiling</a:t>
            </a:r>
            <a:r>
              <a:rPr lang="en-ZA" sz="2400" dirty="0" smtClean="0">
                <a:solidFill>
                  <a:schemeClr val="tx1">
                    <a:lumMod val="75000"/>
                    <a:lumOff val="25000"/>
                  </a:schemeClr>
                </a:solidFill>
                <a:latin typeface="Arial" charset="0"/>
                <a:ea typeface="+mn-ea"/>
                <a:cs typeface="+mn-cs"/>
              </a:rPr>
              <a:t> Registration</a:t>
            </a:r>
            <a:endParaRPr lang="en-ZA" sz="2400" dirty="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3404210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274348"/>
            <a:ext cx="8301075"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10</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93" y="2553031"/>
            <a:ext cx="8155310" cy="17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2"/>
          </p:nvPr>
        </p:nvSpPr>
        <p:spPr>
          <a:xfrm>
            <a:off x="341993" y="907266"/>
            <a:ext cx="7886700" cy="667105"/>
          </a:xfrm>
        </p:spPr>
        <p:txBody>
          <a:bodyPr>
            <a:normAutofit/>
          </a:bodyPr>
          <a:lstStyle/>
          <a:p>
            <a:r>
              <a:rPr lang="en-ZA" dirty="0" err="1" smtClean="0"/>
              <a:t>eFiling</a:t>
            </a:r>
            <a:r>
              <a:rPr lang="en-ZA" dirty="0" smtClean="0"/>
              <a:t> Registration</a:t>
            </a:r>
            <a:endParaRPr lang="en-ZA" dirty="0" smtClean="0">
              <a:solidFill>
                <a:srgbClr val="FF0000"/>
              </a:solidFill>
            </a:endParaRPr>
          </a:p>
        </p:txBody>
      </p:sp>
    </p:spTree>
    <p:extLst>
      <p:ext uri="{BB962C8B-B14F-4D97-AF65-F5344CB8AC3E}">
        <p14:creationId xmlns:p14="http://schemas.microsoft.com/office/powerpoint/2010/main" val="418804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7"/>
          <p:cNvSpPr txBox="1">
            <a:spLocks noChangeArrowheads="1"/>
          </p:cNvSpPr>
          <p:nvPr/>
        </p:nvSpPr>
        <p:spPr bwMode="auto">
          <a:xfrm>
            <a:off x="442020" y="1232452"/>
            <a:ext cx="8308575" cy="54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Once </a:t>
            </a:r>
            <a:r>
              <a:rPr lang="en-ZA" sz="1600" dirty="0"/>
              <a:t>the client has been registered with SARS, </a:t>
            </a:r>
            <a:r>
              <a:rPr lang="en-ZA" sz="1600" dirty="0" smtClean="0"/>
              <a:t>the client can </a:t>
            </a:r>
            <a:r>
              <a:rPr lang="en-ZA" sz="1600" dirty="0"/>
              <a:t>then register for </a:t>
            </a:r>
            <a:r>
              <a:rPr lang="en-ZA" sz="1600" dirty="0" err="1" smtClean="0"/>
              <a:t>eFiling</a:t>
            </a:r>
            <a:r>
              <a:rPr lang="en-ZA" sz="1600" dirty="0" smtClean="0"/>
              <a:t> if not already an </a:t>
            </a:r>
            <a:r>
              <a:rPr lang="en-ZA" sz="1600" dirty="0" err="1" smtClean="0"/>
              <a:t>eFiler</a:t>
            </a:r>
            <a:r>
              <a:rPr lang="en-ZA" sz="1600" dirty="0" smtClean="0"/>
              <a:t>. This can be done by logging onto the SARS website</a:t>
            </a:r>
            <a:endParaRPr lang="en-ZA" sz="1600" dirty="0" smtClean="0">
              <a:solidFill>
                <a:srgbClr val="FF0000"/>
              </a:solidFill>
            </a:endParaRPr>
          </a:p>
          <a:p>
            <a:pPr marL="457200" lvl="1" indent="0"/>
            <a:endParaRPr lang="en-ZA" dirty="0" smtClean="0">
              <a:solidFill>
                <a:srgbClr val="FF0000"/>
              </a:solidFill>
            </a:endParaRPr>
          </a:p>
          <a:p>
            <a:pPr marL="457200" lvl="1" indent="0"/>
            <a:endParaRPr lang="en-ZA" dirty="0">
              <a:solidFill>
                <a:srgbClr val="FF0000"/>
              </a:solidFill>
            </a:endParaRPr>
          </a:p>
          <a:p>
            <a:pPr marL="457200" lvl="1" indent="0"/>
            <a:endParaRPr lang="en-ZA" dirty="0" smtClean="0">
              <a:solidFill>
                <a:srgbClr val="FF0000"/>
              </a:solidFill>
            </a:endParaRPr>
          </a:p>
          <a:p>
            <a:pPr marL="457200" lvl="1" indent="0"/>
            <a:endParaRPr lang="en-ZA" dirty="0">
              <a:solidFill>
                <a:srgbClr val="FF0000"/>
              </a:solidFill>
            </a:endParaRPr>
          </a:p>
          <a:p>
            <a:pPr marL="457200" lvl="1" indent="0"/>
            <a:endParaRPr lang="en-ZA" dirty="0" smtClean="0">
              <a:solidFill>
                <a:srgbClr val="FF0000"/>
              </a:solidFill>
            </a:endParaRPr>
          </a:p>
          <a:p>
            <a:pPr marL="457200" lvl="1" indent="0"/>
            <a:endParaRPr lang="en-ZA" dirty="0">
              <a:solidFill>
                <a:srgbClr val="FF0000"/>
              </a:solidFill>
            </a:endParaRPr>
          </a:p>
        </p:txBody>
      </p:sp>
      <p:sp>
        <p:nvSpPr>
          <p:cNvPr id="6" name="Text Placeholder 7"/>
          <p:cNvSpPr txBox="1">
            <a:spLocks/>
          </p:cNvSpPr>
          <p:nvPr/>
        </p:nvSpPr>
        <p:spPr>
          <a:xfrm>
            <a:off x="370568" y="791051"/>
            <a:ext cx="7886700" cy="508767"/>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smtClean="0">
                <a:ea typeface="+mj-ea"/>
                <a:cs typeface="+mj-cs"/>
              </a:rPr>
              <a:t>How to register for </a:t>
            </a:r>
            <a:r>
              <a:rPr lang="en-US" sz="2000" dirty="0" err="1" smtClean="0">
                <a:ea typeface="+mj-ea"/>
                <a:cs typeface="+mj-cs"/>
              </a:rPr>
              <a:t>eFILING</a:t>
            </a:r>
            <a:endParaRPr lang="en-US" sz="2000" dirty="0">
              <a:ea typeface="+mj-ea"/>
              <a:cs typeface="+mj-cs"/>
            </a:endParaRPr>
          </a:p>
        </p:txBody>
      </p:sp>
      <p:sp>
        <p:nvSpPr>
          <p:cNvPr id="8" name="Title 5"/>
          <p:cNvSpPr>
            <a:spLocks noGrp="1"/>
          </p:cNvSpPr>
          <p:nvPr>
            <p:ph type="title"/>
          </p:nvPr>
        </p:nvSpPr>
        <p:spPr>
          <a:xfrm>
            <a:off x="341993" y="258445"/>
            <a:ext cx="8611176" cy="532606"/>
          </a:xfrm>
        </p:spPr>
        <p:txBody>
          <a:bodyPr>
            <a:normAutofit fontScale="90000"/>
          </a:bodyPr>
          <a:lstStyle/>
          <a:p>
            <a:r>
              <a:rPr lang="en-US" dirty="0"/>
              <a:t>Registration, Licensing and Accreditation (RLA)</a:t>
            </a:r>
          </a:p>
        </p:txBody>
      </p:sp>
      <p:sp>
        <p:nvSpPr>
          <p:cNvPr id="7" name="Slide Number Placeholder 2"/>
          <p:cNvSpPr>
            <a:spLocks noGrp="1"/>
          </p:cNvSpPr>
          <p:nvPr>
            <p:ph type="sldNum" sz="quarter" idx="12"/>
          </p:nvPr>
        </p:nvSpPr>
        <p:spPr>
          <a:xfrm>
            <a:off x="457200" y="6356352"/>
            <a:ext cx="1785668" cy="365125"/>
          </a:xfrm>
        </p:spPr>
        <p:txBody>
          <a:bodyPr vert="horz" lIns="98456" tIns="49228" rIns="98456" bIns="49228" rtlCol="0" anchor="ctr"/>
          <a:lstStyle/>
          <a:p>
            <a:fld id="{61E6F4AD-822C-4824-903F-AAE7E1666E74}" type="slidenum">
              <a:rPr lang="en-ZA" sz="1100" b="0">
                <a:solidFill>
                  <a:srgbClr val="004C85"/>
                </a:solidFill>
              </a:rPr>
              <a:pPr/>
              <a:t>11</a:t>
            </a:fld>
            <a:endParaRPr lang="en-ZA" sz="1100" b="0" dirty="0">
              <a:solidFill>
                <a:srgbClr val="004C85"/>
              </a:solidFill>
            </a:endParaRPr>
          </a:p>
        </p:txBody>
      </p:sp>
      <p:pic>
        <p:nvPicPr>
          <p:cNvPr id="10" name="Picture 9"/>
          <p:cNvPicPr/>
          <p:nvPr/>
        </p:nvPicPr>
        <p:blipFill rotWithShape="1">
          <a:blip r:embed="rId3"/>
          <a:srcRect t="8185" b="22894"/>
          <a:stretch/>
        </p:blipFill>
        <p:spPr bwMode="auto">
          <a:xfrm>
            <a:off x="850899" y="1847850"/>
            <a:ext cx="7377793" cy="4260850"/>
          </a:xfrm>
          <a:prstGeom prst="rect">
            <a:avLst/>
          </a:prstGeom>
          <a:ln>
            <a:noFill/>
          </a:ln>
          <a:extLst>
            <a:ext uri="{53640926-AAD7-44D8-BBD7-CCE9431645EC}">
              <a14:shadowObscured xmlns:a14="http://schemas.microsoft.com/office/drawing/2010/main"/>
            </a:ext>
          </a:extLst>
        </p:spPr>
      </p:pic>
      <p:sp>
        <p:nvSpPr>
          <p:cNvPr id="2" name="Right Arrow 1"/>
          <p:cNvSpPr/>
          <p:nvPr/>
        </p:nvSpPr>
        <p:spPr>
          <a:xfrm rot="16200000">
            <a:off x="6582456" y="4993352"/>
            <a:ext cx="7471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92412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12</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400" dirty="0" smtClean="0">
                <a:solidFill>
                  <a:schemeClr val="tx1">
                    <a:lumMod val="75000"/>
                    <a:lumOff val="25000"/>
                  </a:schemeClr>
                </a:solidFill>
                <a:latin typeface="Arial" charset="0"/>
                <a:ea typeface="+mn-ea"/>
                <a:cs typeface="+mn-cs"/>
              </a:rPr>
              <a:t>RLA Registration via </a:t>
            </a:r>
            <a:r>
              <a:rPr lang="en-ZA" sz="2400" dirty="0" err="1">
                <a:solidFill>
                  <a:schemeClr val="tx1">
                    <a:lumMod val="75000"/>
                    <a:lumOff val="25000"/>
                  </a:schemeClr>
                </a:solidFill>
                <a:latin typeface="Arial" charset="0"/>
                <a:ea typeface="+mn-ea"/>
                <a:cs typeface="+mn-cs"/>
              </a:rPr>
              <a:t>eFiling</a:t>
            </a:r>
            <a:endParaRPr lang="en-ZA" sz="2400" dirty="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33830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30011"/>
            <a:ext cx="840860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13</a:t>
            </a:fld>
            <a:endParaRPr lang="en-US" dirty="0"/>
          </a:p>
        </p:txBody>
      </p:sp>
      <p:sp>
        <p:nvSpPr>
          <p:cNvPr id="5" name="Text Placeholder 4"/>
          <p:cNvSpPr>
            <a:spLocks noGrp="1"/>
          </p:cNvSpPr>
          <p:nvPr>
            <p:ph type="body" sz="quarter" idx="12"/>
          </p:nvPr>
        </p:nvSpPr>
        <p:spPr>
          <a:xfrm>
            <a:off x="341312" y="1025717"/>
            <a:ext cx="8409283" cy="598553"/>
          </a:xfrm>
        </p:spPr>
        <p:txBody>
          <a:bodyPr>
            <a:noAutofit/>
          </a:bodyPr>
          <a:lstStyle/>
          <a:p>
            <a:r>
              <a:rPr lang="en-ZA" dirty="0">
                <a:solidFill>
                  <a:schemeClr val="tx1"/>
                </a:solidFill>
                <a:ea typeface="+mj-ea"/>
                <a:cs typeface="+mj-cs"/>
              </a:rPr>
              <a:t>Changing  </a:t>
            </a:r>
            <a:r>
              <a:rPr lang="en-ZA" dirty="0" smtClean="0">
                <a:solidFill>
                  <a:schemeClr val="tx1"/>
                </a:solidFill>
                <a:ea typeface="+mj-ea"/>
                <a:cs typeface="+mj-cs"/>
              </a:rPr>
              <a:t>your </a:t>
            </a:r>
            <a:r>
              <a:rPr lang="en-ZA" dirty="0" err="1" smtClean="0">
                <a:solidFill>
                  <a:schemeClr val="tx1"/>
                </a:solidFill>
                <a:ea typeface="+mj-ea"/>
                <a:cs typeface="+mj-cs"/>
              </a:rPr>
              <a:t>eFiling</a:t>
            </a:r>
            <a:r>
              <a:rPr lang="en-ZA" dirty="0" smtClean="0">
                <a:solidFill>
                  <a:schemeClr val="tx1"/>
                </a:solidFill>
                <a:ea typeface="+mj-ea"/>
                <a:cs typeface="+mj-cs"/>
              </a:rPr>
              <a:t> </a:t>
            </a:r>
            <a:r>
              <a:rPr lang="en-ZA" dirty="0">
                <a:solidFill>
                  <a:schemeClr val="tx1"/>
                </a:solidFill>
                <a:ea typeface="+mj-ea"/>
                <a:cs typeface="+mj-cs"/>
              </a:rPr>
              <a:t>profile from </a:t>
            </a:r>
            <a:r>
              <a:rPr lang="en-ZA" dirty="0" smtClean="0">
                <a:solidFill>
                  <a:schemeClr val="tx1"/>
                </a:solidFill>
                <a:ea typeface="+mj-ea"/>
                <a:cs typeface="+mj-cs"/>
              </a:rPr>
              <a:t>Individual to Organisation </a:t>
            </a:r>
            <a:endParaRPr lang="en-ZA" dirty="0">
              <a:solidFill>
                <a:schemeClr val="tx1"/>
              </a:solidFill>
              <a:ea typeface="+mj-ea"/>
              <a:cs typeface="+mj-cs"/>
            </a:endParaRPr>
          </a:p>
        </p:txBody>
      </p:sp>
      <p:pic>
        <p:nvPicPr>
          <p:cNvPr id="4" name="Picture 2" descr="D:\Users\s2016583\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085" y="1905462"/>
            <a:ext cx="5838207" cy="39984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txBox="1">
            <a:spLocks noChangeArrowheads="1"/>
          </p:cNvSpPr>
          <p:nvPr/>
        </p:nvSpPr>
        <p:spPr bwMode="auto">
          <a:xfrm>
            <a:off x="442020" y="1486895"/>
            <a:ext cx="8308575" cy="8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Click “Home” on top menu. Then “User” on left menu, then “Change Website Profile”</a:t>
            </a:r>
            <a:endParaRPr lang="en-ZA" dirty="0">
              <a:solidFill>
                <a:srgbClr val="FF0000"/>
              </a:solidFill>
            </a:endParaRPr>
          </a:p>
        </p:txBody>
      </p:sp>
      <p:sp>
        <p:nvSpPr>
          <p:cNvPr id="8" name="Rectangle 7"/>
          <p:cNvSpPr/>
          <p:nvPr/>
        </p:nvSpPr>
        <p:spPr>
          <a:xfrm>
            <a:off x="4781548" y="2055552"/>
            <a:ext cx="624383"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406085" y="3475296"/>
            <a:ext cx="809626"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1406085" y="4763468"/>
            <a:ext cx="809626"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88987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290250"/>
            <a:ext cx="858732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14</a:t>
            </a:fld>
            <a:endParaRPr lang="en-US" dirty="0"/>
          </a:p>
        </p:txBody>
      </p:sp>
      <p:sp>
        <p:nvSpPr>
          <p:cNvPr id="5" name="Text Placeholder 4"/>
          <p:cNvSpPr>
            <a:spLocks noGrp="1"/>
          </p:cNvSpPr>
          <p:nvPr>
            <p:ph type="body" sz="quarter" idx="12"/>
          </p:nvPr>
        </p:nvSpPr>
        <p:spPr>
          <a:xfrm>
            <a:off x="341313" y="934123"/>
            <a:ext cx="8150680" cy="842341"/>
          </a:xfrm>
        </p:spPr>
        <p:txBody>
          <a:bodyPr>
            <a:noAutofit/>
          </a:bodyPr>
          <a:lstStyle/>
          <a:p>
            <a:r>
              <a:rPr lang="en-ZA" dirty="0" smtClean="0"/>
              <a:t>Changing  your </a:t>
            </a:r>
            <a:r>
              <a:rPr lang="en-ZA" dirty="0" err="1" smtClean="0"/>
              <a:t>eFiling</a:t>
            </a:r>
            <a:r>
              <a:rPr lang="en-ZA" dirty="0" smtClean="0"/>
              <a:t> profile from Individual to Organisation</a:t>
            </a:r>
            <a:endParaRPr lang="en-ZA" dirty="0"/>
          </a:p>
        </p:txBody>
      </p:sp>
      <p:pic>
        <p:nvPicPr>
          <p:cNvPr id="4" name="Picture 2" descr="D:\Users\s2016583\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760561"/>
            <a:ext cx="6978649" cy="4415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13260" y="3727230"/>
            <a:ext cx="1258889"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09989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s2016583\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98" y="1820660"/>
            <a:ext cx="7580097" cy="4380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1993" y="282639"/>
            <a:ext cx="844670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15</a:t>
            </a:fld>
            <a:endParaRPr lang="en-US" dirty="0"/>
          </a:p>
        </p:txBody>
      </p:sp>
      <p:sp>
        <p:nvSpPr>
          <p:cNvPr id="5" name="Text Placeholder 4"/>
          <p:cNvSpPr>
            <a:spLocks noGrp="1"/>
          </p:cNvSpPr>
          <p:nvPr>
            <p:ph type="body" sz="quarter" idx="12"/>
          </p:nvPr>
        </p:nvSpPr>
        <p:spPr>
          <a:xfrm>
            <a:off x="341992" y="890546"/>
            <a:ext cx="8738397" cy="620792"/>
          </a:xfrm>
        </p:spPr>
        <p:txBody>
          <a:bodyPr>
            <a:noAutofit/>
          </a:bodyPr>
          <a:lstStyle/>
          <a:p>
            <a:r>
              <a:rPr lang="en-ZA" dirty="0" smtClean="0"/>
              <a:t>Changing  your </a:t>
            </a:r>
            <a:r>
              <a:rPr lang="en-ZA" dirty="0" err="1" smtClean="0"/>
              <a:t>eFiling</a:t>
            </a:r>
            <a:r>
              <a:rPr lang="en-ZA" dirty="0" smtClean="0"/>
              <a:t> profile from Individual to Organisation</a:t>
            </a:r>
            <a:endParaRPr lang="en-ZA" dirty="0"/>
          </a:p>
        </p:txBody>
      </p:sp>
      <p:sp>
        <p:nvSpPr>
          <p:cNvPr id="8" name="TextBox 7"/>
          <p:cNvSpPr txBox="1">
            <a:spLocks noChangeArrowheads="1"/>
          </p:cNvSpPr>
          <p:nvPr/>
        </p:nvSpPr>
        <p:spPr bwMode="auto">
          <a:xfrm>
            <a:off x="442018" y="1352312"/>
            <a:ext cx="8308575" cy="5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Click “My Profile”,  then “Portfolio Management”</a:t>
            </a:r>
            <a:endParaRPr lang="en-ZA" dirty="0">
              <a:solidFill>
                <a:srgbClr val="FF0000"/>
              </a:solidFill>
            </a:endParaRPr>
          </a:p>
        </p:txBody>
      </p:sp>
      <p:sp>
        <p:nvSpPr>
          <p:cNvPr id="9" name="Rectangle 8"/>
          <p:cNvSpPr/>
          <p:nvPr/>
        </p:nvSpPr>
        <p:spPr>
          <a:xfrm>
            <a:off x="1143000" y="3298606"/>
            <a:ext cx="8096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1142999" y="4098706"/>
            <a:ext cx="1019175"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3485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282299"/>
            <a:ext cx="873839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16</a:t>
            </a:fld>
            <a:endParaRPr lang="en-US" dirty="0"/>
          </a:p>
        </p:txBody>
      </p:sp>
      <p:sp>
        <p:nvSpPr>
          <p:cNvPr id="5" name="Text Placeholder 4"/>
          <p:cNvSpPr>
            <a:spLocks noGrp="1"/>
          </p:cNvSpPr>
          <p:nvPr>
            <p:ph type="body" sz="quarter" idx="12"/>
          </p:nvPr>
        </p:nvSpPr>
        <p:spPr>
          <a:xfrm>
            <a:off x="341313" y="910013"/>
            <a:ext cx="7886700" cy="511270"/>
          </a:xfrm>
        </p:spPr>
        <p:txBody>
          <a:bodyPr>
            <a:noAutofit/>
          </a:bodyPr>
          <a:lstStyle/>
          <a:p>
            <a:r>
              <a:rPr lang="en-ZA" dirty="0" smtClean="0"/>
              <a:t>Changing  your </a:t>
            </a:r>
            <a:r>
              <a:rPr lang="en-ZA" dirty="0" err="1" smtClean="0"/>
              <a:t>eFiling</a:t>
            </a:r>
            <a:r>
              <a:rPr lang="en-ZA" dirty="0" smtClean="0"/>
              <a:t> profile from individual to Organisation</a:t>
            </a:r>
            <a:endParaRPr lang="en-ZA" dirty="0"/>
          </a:p>
        </p:txBody>
      </p:sp>
      <p:sp>
        <p:nvSpPr>
          <p:cNvPr id="8" name="TextBox 7"/>
          <p:cNvSpPr txBox="1">
            <a:spLocks noChangeArrowheads="1"/>
          </p:cNvSpPr>
          <p:nvPr/>
        </p:nvSpPr>
        <p:spPr bwMode="auto">
          <a:xfrm>
            <a:off x="406395" y="1484301"/>
            <a:ext cx="8308575" cy="3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Click on the 3 dots, select “Change Portfolio Type”, change it to “Organisation” and save</a:t>
            </a:r>
            <a:endParaRPr lang="en-ZA" dirty="0">
              <a:solidFill>
                <a:srgbClr val="FF0000"/>
              </a:solidFill>
            </a:endParaRPr>
          </a:p>
        </p:txBody>
      </p:sp>
      <p:pic>
        <p:nvPicPr>
          <p:cNvPr id="4098" name="Picture 2" descr="D:\Users\s2016583\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57" y="2087963"/>
            <a:ext cx="8089900" cy="3683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77024" y="4279681"/>
            <a:ext cx="583309" cy="330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6913811" y="4860706"/>
            <a:ext cx="1068139" cy="330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1542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53657"/>
            <a:ext cx="828517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17</a:t>
            </a:fld>
            <a:endParaRPr lang="en-US" dirty="0"/>
          </a:p>
        </p:txBody>
      </p:sp>
      <p:sp>
        <p:nvSpPr>
          <p:cNvPr id="5" name="Text Placeholder 4"/>
          <p:cNvSpPr>
            <a:spLocks noGrp="1"/>
          </p:cNvSpPr>
          <p:nvPr>
            <p:ph type="body" sz="quarter" idx="12"/>
          </p:nvPr>
        </p:nvSpPr>
        <p:spPr>
          <a:xfrm>
            <a:off x="341313" y="978009"/>
            <a:ext cx="7886700" cy="616301"/>
          </a:xfrm>
        </p:spPr>
        <p:txBody>
          <a:bodyPr>
            <a:noAutofit/>
          </a:bodyPr>
          <a:lstStyle/>
          <a:p>
            <a:r>
              <a:rPr lang="en-ZA" dirty="0" smtClean="0"/>
              <a:t>Changing  your </a:t>
            </a:r>
            <a:r>
              <a:rPr lang="en-ZA" dirty="0" err="1" smtClean="0"/>
              <a:t>eFiling</a:t>
            </a:r>
            <a:r>
              <a:rPr lang="en-ZA" dirty="0" smtClean="0"/>
              <a:t> profile from Individual to Organisation</a:t>
            </a:r>
            <a:endParaRPr lang="en-ZA" dirty="0"/>
          </a:p>
        </p:txBody>
      </p:sp>
      <p:pic>
        <p:nvPicPr>
          <p:cNvPr id="6" name="Picture 2" descr="D:\Users\s2016583\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044117"/>
            <a:ext cx="6715126" cy="41153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09183" y="2222281"/>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384299" y="5298856"/>
            <a:ext cx="12668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a:spLocks noChangeArrowheads="1"/>
          </p:cNvSpPr>
          <p:nvPr/>
        </p:nvSpPr>
        <p:spPr bwMode="auto">
          <a:xfrm>
            <a:off x="442020" y="1383527"/>
            <a:ext cx="8416972" cy="7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“Organisation” and “Customs” is now available in the top menu. Click “Customs Registration” on the left menu bar, then “Registration Licensing Accreditation” to launch RLA</a:t>
            </a:r>
            <a:endParaRPr lang="en-ZA" dirty="0">
              <a:solidFill>
                <a:srgbClr val="FF0000"/>
              </a:solidFill>
            </a:endParaRPr>
          </a:p>
        </p:txBody>
      </p:sp>
      <p:sp>
        <p:nvSpPr>
          <p:cNvPr id="10" name="Rectangle 9"/>
          <p:cNvSpPr/>
          <p:nvPr/>
        </p:nvSpPr>
        <p:spPr>
          <a:xfrm>
            <a:off x="5346699" y="2222282"/>
            <a:ext cx="659509" cy="1699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358899" y="4803556"/>
            <a:ext cx="12668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4934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61826"/>
            <a:ext cx="8388539"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18</a:t>
            </a:fld>
            <a:endParaRPr lang="en-US" dirty="0"/>
          </a:p>
        </p:txBody>
      </p:sp>
      <p:sp>
        <p:nvSpPr>
          <p:cNvPr id="5" name="Text Placeholder 4"/>
          <p:cNvSpPr>
            <a:spLocks noGrp="1"/>
          </p:cNvSpPr>
          <p:nvPr>
            <p:ph type="body" sz="quarter" idx="12"/>
          </p:nvPr>
        </p:nvSpPr>
        <p:spPr>
          <a:xfrm>
            <a:off x="341313" y="914283"/>
            <a:ext cx="7886700" cy="489215"/>
          </a:xfrm>
        </p:spPr>
        <p:txBody>
          <a:bodyPr>
            <a:normAutofit/>
          </a:bodyPr>
          <a:lstStyle/>
          <a:p>
            <a:r>
              <a:rPr lang="en-ZA" dirty="0" smtClean="0"/>
              <a:t>Role allocation on </a:t>
            </a:r>
            <a:r>
              <a:rPr lang="en-ZA" dirty="0" err="1" smtClean="0"/>
              <a:t>eFiling</a:t>
            </a:r>
            <a:r>
              <a:rPr lang="en-ZA" dirty="0" smtClean="0"/>
              <a:t> </a:t>
            </a:r>
            <a:r>
              <a:rPr lang="en-ZA" dirty="0" smtClean="0">
                <a:solidFill>
                  <a:srgbClr val="FF0000"/>
                </a:solidFill>
              </a:rPr>
              <a:t> </a:t>
            </a:r>
          </a:p>
        </p:txBody>
      </p:sp>
      <p:pic>
        <p:nvPicPr>
          <p:cNvPr id="6" name="Picture 5"/>
          <p:cNvPicPr/>
          <p:nvPr/>
        </p:nvPicPr>
        <p:blipFill>
          <a:blip r:embed="rId2"/>
          <a:stretch>
            <a:fillRect/>
          </a:stretch>
        </p:blipFill>
        <p:spPr>
          <a:xfrm>
            <a:off x="457199" y="1962150"/>
            <a:ext cx="8010525" cy="4053578"/>
          </a:xfrm>
          <a:prstGeom prst="rect">
            <a:avLst/>
          </a:prstGeom>
        </p:spPr>
      </p:pic>
      <p:sp>
        <p:nvSpPr>
          <p:cNvPr id="8" name="Oval 7"/>
          <p:cNvSpPr/>
          <p:nvPr/>
        </p:nvSpPr>
        <p:spPr>
          <a:xfrm>
            <a:off x="1449420" y="3531740"/>
            <a:ext cx="6629400" cy="2821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a:spLocks noChangeArrowheads="1"/>
          </p:cNvSpPr>
          <p:nvPr/>
        </p:nvSpPr>
        <p:spPr bwMode="auto">
          <a:xfrm>
            <a:off x="442020" y="1269227"/>
            <a:ext cx="8416972" cy="7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smtClean="0"/>
              <a:t>Click on “User” on the top menu bar, then “User” on the left menu bar, then “Change Details” in order to make a role selection.</a:t>
            </a:r>
            <a:endParaRPr lang="en-ZA" dirty="0">
              <a:solidFill>
                <a:srgbClr val="FF0000"/>
              </a:solidFill>
            </a:endParaRPr>
          </a:p>
        </p:txBody>
      </p:sp>
      <p:sp>
        <p:nvSpPr>
          <p:cNvPr id="10" name="Rectangle 9"/>
          <p:cNvSpPr/>
          <p:nvPr/>
        </p:nvSpPr>
        <p:spPr>
          <a:xfrm>
            <a:off x="3189983" y="2010075"/>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16620" y="3903952"/>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57199" y="4515129"/>
            <a:ext cx="800101"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674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441325"/>
            <a:ext cx="8658884" cy="532606"/>
          </a:xfrm>
        </p:spPr>
        <p:txBody>
          <a:bodyPr>
            <a:normAutofit fontScale="90000"/>
          </a:bodyPr>
          <a:lstStyle/>
          <a:p>
            <a:r>
              <a:rPr lang="en-US" dirty="0" smtClean="0"/>
              <a:t>Registration, Licensing and Accreditation (RLA)</a:t>
            </a:r>
            <a:endParaRPr lang="en-US" dirty="0"/>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1</a:t>
            </a:fld>
            <a:endParaRPr lang="en-US" sz="1200" b="0" dirty="0">
              <a:solidFill>
                <a:srgbClr val="004C85"/>
              </a:solidFill>
            </a:endParaRPr>
          </a:p>
        </p:txBody>
      </p:sp>
      <p:sp>
        <p:nvSpPr>
          <p:cNvPr id="8" name="Text Placeholder 7"/>
          <p:cNvSpPr txBox="1">
            <a:spLocks/>
          </p:cNvSpPr>
          <p:nvPr/>
        </p:nvSpPr>
        <p:spPr>
          <a:xfrm>
            <a:off x="341993" y="867056"/>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400" dirty="0"/>
              <a:t>Presentation Structure</a:t>
            </a:r>
          </a:p>
        </p:txBody>
      </p:sp>
      <p:graphicFrame>
        <p:nvGraphicFramePr>
          <p:cNvPr id="9" name="Table 8"/>
          <p:cNvGraphicFramePr>
            <a:graphicFrameLocks noGrp="1"/>
          </p:cNvGraphicFramePr>
          <p:nvPr>
            <p:extLst>
              <p:ext uri="{D42A27DB-BD31-4B8C-83A1-F6EECF244321}">
                <p14:modId xmlns:p14="http://schemas.microsoft.com/office/powerpoint/2010/main" val="891735498"/>
              </p:ext>
            </p:extLst>
          </p:nvPr>
        </p:nvGraphicFramePr>
        <p:xfrm>
          <a:off x="354013" y="1330263"/>
          <a:ext cx="8517552" cy="4754066"/>
        </p:xfrm>
        <a:graphic>
          <a:graphicData uri="http://schemas.openxmlformats.org/drawingml/2006/table">
            <a:tbl>
              <a:tblPr firstRow="1" bandRow="1">
                <a:tableStyleId>{5C22544A-7EE6-4342-B048-85BDC9FD1C3A}</a:tableStyleId>
              </a:tblPr>
              <a:tblGrid>
                <a:gridCol w="567194"/>
                <a:gridCol w="5726208"/>
                <a:gridCol w="2224150"/>
              </a:tblGrid>
              <a:tr h="272251">
                <a:tc>
                  <a:txBody>
                    <a:bodyPr/>
                    <a:lstStyle/>
                    <a:p>
                      <a:endParaRPr lang="en-ZA" sz="1200" dirty="0"/>
                    </a:p>
                  </a:txBody>
                  <a:tcPr/>
                </a:tc>
                <a:tc>
                  <a:txBody>
                    <a:bodyPr/>
                    <a:lstStyle/>
                    <a:p>
                      <a:r>
                        <a:rPr lang="en-ZA" sz="1200" dirty="0" smtClean="0"/>
                        <a:t>Content</a:t>
                      </a:r>
                      <a:endParaRPr lang="en-ZA" sz="1200" dirty="0"/>
                    </a:p>
                  </a:txBody>
                  <a:tcPr/>
                </a:tc>
                <a:tc>
                  <a:txBody>
                    <a:bodyPr/>
                    <a:lstStyle/>
                    <a:p>
                      <a:r>
                        <a:rPr lang="en-ZA" sz="1200" dirty="0" smtClean="0"/>
                        <a:t>Slides</a:t>
                      </a:r>
                      <a:endParaRPr lang="en-ZA" sz="1200" dirty="0"/>
                    </a:p>
                  </a:txBody>
                  <a:tcPr/>
                </a:tc>
              </a:tr>
              <a:tr h="371557">
                <a:tc>
                  <a:txBody>
                    <a:bodyPr/>
                    <a:lstStyle/>
                    <a:p>
                      <a:pPr marL="0" algn="l" defTabSz="914400" rtl="0" eaLnBrk="1" latinLnBrk="0" hangingPunct="1">
                        <a:lnSpc>
                          <a:spcPct val="100000"/>
                        </a:lnSpc>
                      </a:pPr>
                      <a:r>
                        <a:rPr lang="en-ZA" sz="1200" b="0" kern="1200" baseline="0" dirty="0" smtClean="0">
                          <a:solidFill>
                            <a:schemeClr val="tx1"/>
                          </a:solidFill>
                          <a:latin typeface="+mn-lt"/>
                          <a:ea typeface="+mn-ea"/>
                          <a:cs typeface="+mn-cs"/>
                        </a:rPr>
                        <a:t>1</a:t>
                      </a:r>
                      <a:endParaRPr lang="en-ZA" sz="1200" b="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Objective</a:t>
                      </a: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2</a:t>
                      </a:r>
                    </a:p>
                  </a:txBody>
                  <a:tcPr/>
                </a:tc>
              </a:tr>
              <a:tr h="4229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2</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What we are implementing and System Capabilities</a:t>
                      </a: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3-4</a:t>
                      </a:r>
                      <a:endParaRPr lang="en-ZA" sz="1200" kern="1200" baseline="0" dirty="0">
                        <a:solidFill>
                          <a:schemeClr val="tx1"/>
                        </a:solidFill>
                        <a:latin typeface="+mn-lt"/>
                        <a:ea typeface="+mn-ea"/>
                        <a:cs typeface="+mn-cs"/>
                      </a:endParaRPr>
                    </a:p>
                  </a:txBody>
                  <a:tcPr/>
                </a:tc>
              </a:tr>
              <a:tr h="4229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3</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RLA Trader Process Overview</a:t>
                      </a: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5</a:t>
                      </a:r>
                      <a:endParaRPr lang="en-ZA" sz="1200" kern="1200" baseline="0" dirty="0">
                        <a:solidFill>
                          <a:schemeClr val="tx1"/>
                        </a:solidFill>
                        <a:latin typeface="+mn-lt"/>
                        <a:ea typeface="+mn-ea"/>
                        <a:cs typeface="+mn-cs"/>
                      </a:endParaRPr>
                    </a:p>
                  </a:txBody>
                  <a:tcPr/>
                </a:tc>
              </a:tr>
              <a:tr h="362487">
                <a:tc>
                  <a:txBody>
                    <a:bodyPr/>
                    <a:lstStyle/>
                    <a:p>
                      <a:r>
                        <a:rPr lang="en-ZA" sz="1200" kern="1200" baseline="0" dirty="0" smtClean="0">
                          <a:solidFill>
                            <a:schemeClr val="tx1"/>
                          </a:solidFill>
                          <a:latin typeface="+mn-lt"/>
                          <a:ea typeface="+mn-ea"/>
                          <a:cs typeface="+mn-cs"/>
                        </a:rPr>
                        <a:t>4</a:t>
                      </a:r>
                      <a:endParaRPr lang="en-ZA" sz="1200" kern="1200" baseline="0" dirty="0">
                        <a:solidFill>
                          <a:schemeClr val="tx1"/>
                        </a:solidFill>
                        <a:latin typeface="+mn-lt"/>
                        <a:ea typeface="+mn-ea"/>
                        <a:cs typeface="+mn-cs"/>
                      </a:endParaRPr>
                    </a:p>
                  </a:txBody>
                  <a:tcPr/>
                </a:tc>
                <a:tc>
                  <a:txBody>
                    <a:bodyPr/>
                    <a:lstStyle/>
                    <a:p>
                      <a:r>
                        <a:rPr lang="en-ZA" sz="1200" kern="1200" baseline="0" dirty="0" err="1" smtClean="0">
                          <a:solidFill>
                            <a:schemeClr val="tx1"/>
                          </a:solidFill>
                          <a:latin typeface="+mn-lt"/>
                          <a:ea typeface="+mn-ea"/>
                          <a:cs typeface="+mn-cs"/>
                        </a:rPr>
                        <a:t>RMM</a:t>
                      </a:r>
                      <a:r>
                        <a:rPr lang="en-ZA" sz="1200" kern="1200" baseline="0" dirty="0" smtClean="0">
                          <a:solidFill>
                            <a:schemeClr val="tx1"/>
                          </a:solidFill>
                          <a:latin typeface="+mn-lt"/>
                          <a:ea typeface="+mn-ea"/>
                          <a:cs typeface="+mn-cs"/>
                        </a:rPr>
                        <a:t> Process Overview</a:t>
                      </a:r>
                      <a:endParaRPr lang="en-ZA" sz="1200" kern="1200" baseline="0" dirty="0">
                        <a:solidFill>
                          <a:schemeClr val="tx1"/>
                        </a:solidFill>
                        <a:latin typeface="+mn-lt"/>
                        <a:ea typeface="+mn-ea"/>
                        <a:cs typeface="+mn-cs"/>
                      </a:endParaRPr>
                    </a:p>
                  </a:txBody>
                  <a:tcPr/>
                </a:tc>
                <a:tc>
                  <a:txBody>
                    <a:bodyPr/>
                    <a:lstStyle/>
                    <a:p>
                      <a:r>
                        <a:rPr lang="en-ZA" sz="1200" kern="1200" baseline="0" dirty="0" smtClean="0">
                          <a:solidFill>
                            <a:schemeClr val="tx1"/>
                          </a:solidFill>
                          <a:latin typeface="+mn-lt"/>
                          <a:ea typeface="+mn-ea"/>
                          <a:cs typeface="+mn-cs"/>
                        </a:rPr>
                        <a:t>6</a:t>
                      </a:r>
                      <a:endParaRPr lang="en-ZA" sz="1200" kern="1200" baseline="0" dirty="0">
                        <a:solidFill>
                          <a:schemeClr val="tx1"/>
                        </a:solidFill>
                        <a:latin typeface="+mn-lt"/>
                        <a:ea typeface="+mn-ea"/>
                        <a:cs typeface="+mn-cs"/>
                      </a:endParaRP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5</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latin typeface="+mn-lt"/>
                          <a:ea typeface="+mn-ea"/>
                          <a:cs typeface="+mn-cs"/>
                        </a:rPr>
                        <a:t>Pre-conditions for applying via the </a:t>
                      </a:r>
                      <a:r>
                        <a:rPr lang="en-US" sz="1200" kern="1200" baseline="0" dirty="0" err="1" smtClean="0">
                          <a:solidFill>
                            <a:schemeClr val="tx1"/>
                          </a:solidFill>
                          <a:latin typeface="+mn-lt"/>
                          <a:ea typeface="+mn-ea"/>
                          <a:cs typeface="+mn-cs"/>
                        </a:rPr>
                        <a:t>RLA</a:t>
                      </a:r>
                      <a:r>
                        <a:rPr lang="en-US" sz="1200" kern="1200" baseline="0" dirty="0" smtClean="0">
                          <a:solidFill>
                            <a:schemeClr val="tx1"/>
                          </a:solidFill>
                          <a:latin typeface="+mn-lt"/>
                          <a:ea typeface="+mn-ea"/>
                          <a:cs typeface="+mn-cs"/>
                        </a:rPr>
                        <a:t> system</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7</a:t>
                      </a: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6</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Legal Entity Process and </a:t>
                      </a:r>
                      <a:r>
                        <a:rPr lang="en-ZA" sz="1200" kern="1200" baseline="0" dirty="0" err="1" smtClean="0">
                          <a:solidFill>
                            <a:schemeClr val="tx1"/>
                          </a:solidFill>
                          <a:latin typeface="+mn-lt"/>
                          <a:ea typeface="+mn-ea"/>
                          <a:cs typeface="+mn-cs"/>
                        </a:rPr>
                        <a:t>eFiling</a:t>
                      </a:r>
                      <a:r>
                        <a:rPr lang="en-ZA" sz="1200" kern="1200" baseline="0" dirty="0" smtClean="0">
                          <a:solidFill>
                            <a:schemeClr val="tx1"/>
                          </a:solidFill>
                          <a:latin typeface="+mn-lt"/>
                          <a:ea typeface="+mn-ea"/>
                          <a:cs typeface="+mn-cs"/>
                        </a:rPr>
                        <a:t> Registration</a:t>
                      </a: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8 - 11</a:t>
                      </a:r>
                    </a:p>
                  </a:txBody>
                  <a:tcPr/>
                </a:tc>
              </a:tr>
              <a:tr h="362487">
                <a:tc>
                  <a:txBody>
                    <a:bodyPr/>
                    <a:lstStyle/>
                    <a:p>
                      <a:r>
                        <a:rPr lang="en-ZA" sz="1200" kern="1200" baseline="0" dirty="0" smtClean="0">
                          <a:solidFill>
                            <a:schemeClr val="tx1"/>
                          </a:solidFill>
                          <a:latin typeface="+mn-lt"/>
                          <a:ea typeface="+mn-ea"/>
                          <a:cs typeface="+mn-cs"/>
                        </a:rPr>
                        <a:t>7</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err="1" smtClean="0">
                          <a:solidFill>
                            <a:schemeClr val="tx1"/>
                          </a:solidFill>
                          <a:latin typeface="+mn-lt"/>
                          <a:ea typeface="+mn-ea"/>
                          <a:cs typeface="+mn-cs"/>
                        </a:rPr>
                        <a:t>RLA</a:t>
                      </a:r>
                      <a:r>
                        <a:rPr lang="en-ZA" sz="1200" kern="1200" baseline="0" dirty="0" smtClean="0">
                          <a:solidFill>
                            <a:schemeClr val="tx1"/>
                          </a:solidFill>
                          <a:latin typeface="+mn-lt"/>
                          <a:ea typeface="+mn-ea"/>
                          <a:cs typeface="+mn-cs"/>
                        </a:rPr>
                        <a:t> Registration</a:t>
                      </a:r>
                      <a:r>
                        <a:rPr lang="en-ZA" sz="1200" kern="1200" baseline="0" dirty="0">
                          <a:solidFill>
                            <a:schemeClr val="tx1"/>
                          </a:solidFill>
                          <a:latin typeface="+mn-lt"/>
                          <a:ea typeface="+mn-ea"/>
                          <a:cs typeface="+mn-cs"/>
                        </a:rPr>
                        <a:t> </a:t>
                      </a:r>
                      <a:r>
                        <a:rPr lang="en-ZA" sz="1200" kern="1200" baseline="0" dirty="0" smtClean="0">
                          <a:solidFill>
                            <a:schemeClr val="tx1"/>
                          </a:solidFill>
                          <a:latin typeface="+mn-lt"/>
                          <a:ea typeface="+mn-ea"/>
                          <a:cs typeface="+mn-cs"/>
                        </a:rPr>
                        <a:t>via </a:t>
                      </a:r>
                      <a:r>
                        <a:rPr lang="en-ZA" sz="1200" kern="1200" baseline="0" dirty="0" err="1" smtClean="0">
                          <a:solidFill>
                            <a:schemeClr val="tx1"/>
                          </a:solidFill>
                          <a:latin typeface="+mn-lt"/>
                          <a:ea typeface="+mn-ea"/>
                          <a:cs typeface="+mn-cs"/>
                        </a:rPr>
                        <a:t>eFiling</a:t>
                      </a:r>
                      <a:endParaRPr lang="en-ZA" sz="1200" kern="1200" baseline="0" dirty="0" smtClean="0">
                        <a:solidFill>
                          <a:schemeClr val="tx1"/>
                        </a:solidFill>
                        <a:latin typeface="+mn-lt"/>
                        <a:ea typeface="+mn-ea"/>
                        <a:cs typeface="+mn-cs"/>
                      </a:endParaRPr>
                    </a:p>
                  </a:txBody>
                  <a:tcPr/>
                </a:tc>
                <a:tc>
                  <a:txBody>
                    <a:bodyPr/>
                    <a:lstStyle/>
                    <a:p>
                      <a:r>
                        <a:rPr lang="en-ZA" sz="1200" kern="1200" baseline="0" dirty="0" smtClean="0">
                          <a:solidFill>
                            <a:schemeClr val="tx1"/>
                          </a:solidFill>
                          <a:latin typeface="+mn-lt"/>
                          <a:ea typeface="+mn-ea"/>
                          <a:cs typeface="+mn-cs"/>
                        </a:rPr>
                        <a:t>12 – 30 </a:t>
                      </a:r>
                      <a:endParaRPr lang="en-ZA" sz="1200" kern="1200" baseline="0" dirty="0">
                        <a:solidFill>
                          <a:schemeClr val="tx1"/>
                        </a:solidFill>
                        <a:latin typeface="+mn-lt"/>
                        <a:ea typeface="+mn-ea"/>
                        <a:cs typeface="+mn-cs"/>
                      </a:endParaRP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8</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err="1" smtClean="0">
                          <a:solidFill>
                            <a:schemeClr val="tx1"/>
                          </a:solidFill>
                          <a:latin typeface="+mn-lt"/>
                          <a:ea typeface="+mn-ea"/>
                          <a:cs typeface="+mn-cs"/>
                        </a:rPr>
                        <a:t>RLA</a:t>
                      </a:r>
                      <a:r>
                        <a:rPr lang="en-ZA" sz="1200" kern="1200" baseline="0" dirty="0" smtClean="0">
                          <a:solidFill>
                            <a:schemeClr val="tx1"/>
                          </a:solidFill>
                          <a:latin typeface="+mn-lt"/>
                          <a:ea typeface="+mn-ea"/>
                          <a:cs typeface="+mn-cs"/>
                        </a:rPr>
                        <a:t> Registration via </a:t>
                      </a:r>
                      <a:r>
                        <a:rPr lang="en-ZA" sz="1200" kern="1200" baseline="0" dirty="0" err="1" smtClean="0">
                          <a:solidFill>
                            <a:schemeClr val="tx1"/>
                          </a:solidFill>
                          <a:latin typeface="+mn-lt"/>
                          <a:ea typeface="+mn-ea"/>
                          <a:cs typeface="+mn-cs"/>
                        </a:rPr>
                        <a:t>BFE</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31 - 34</a:t>
                      </a: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9</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latin typeface="+mn-lt"/>
                          <a:ea typeface="+mn-ea"/>
                          <a:cs typeface="+mn-cs"/>
                        </a:rPr>
                        <a:t>Relationship Management </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35 - 39</a:t>
                      </a: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10</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err="1" smtClean="0">
                          <a:solidFill>
                            <a:schemeClr val="tx1"/>
                          </a:solidFill>
                          <a:latin typeface="+mn-lt"/>
                          <a:ea typeface="+mn-ea"/>
                          <a:cs typeface="+mn-cs"/>
                        </a:rPr>
                        <a:t>eFiling</a:t>
                      </a:r>
                      <a:r>
                        <a:rPr lang="en-ZA" sz="1200" kern="1200" baseline="0" dirty="0" smtClean="0">
                          <a:solidFill>
                            <a:schemeClr val="tx1"/>
                          </a:solidFill>
                          <a:latin typeface="+mn-lt"/>
                          <a:ea typeface="+mn-ea"/>
                          <a:cs typeface="+mn-cs"/>
                        </a:rPr>
                        <a:t> vs Branch Submission</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40 - 42</a:t>
                      </a: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11</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Anticipated impact on Trade</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43 - 46</a:t>
                      </a:r>
                    </a:p>
                  </a:txBody>
                  <a:tcPr/>
                </a:tc>
              </a:tr>
              <a:tr h="36248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12</a:t>
                      </a:r>
                      <a:endParaRPr lang="en-ZA" sz="12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200" kern="1200" baseline="0" dirty="0" smtClean="0">
                          <a:solidFill>
                            <a:schemeClr val="tx1"/>
                          </a:solidFill>
                          <a:latin typeface="+mn-lt"/>
                          <a:ea typeface="+mn-ea"/>
                          <a:cs typeface="+mn-cs"/>
                        </a:rPr>
                        <a:t>Trade Support</a:t>
                      </a:r>
                      <a:endParaRPr lang="en-ZA" sz="1200" kern="1200" baseline="0" dirty="0">
                        <a:solidFill>
                          <a:schemeClr val="tx1"/>
                        </a:solidFill>
                        <a:latin typeface="+mn-lt"/>
                        <a:ea typeface="+mn-ea"/>
                        <a:cs typeface="+mn-cs"/>
                      </a:endParaRPr>
                    </a:p>
                  </a:txBody>
                  <a:tcPr/>
                </a:tc>
                <a:tc>
                  <a:txBody>
                    <a:bodyPr/>
                    <a:lstStyle/>
                    <a:p>
                      <a:pPr marL="0" algn="l" defTabSz="914400" rtl="0" eaLnBrk="1" latinLnBrk="0" hangingPunct="1">
                        <a:lnSpc>
                          <a:spcPct val="100000"/>
                        </a:lnSpc>
                      </a:pPr>
                      <a:r>
                        <a:rPr lang="en-ZA" sz="1200" kern="1200" baseline="0" dirty="0" smtClean="0">
                          <a:solidFill>
                            <a:schemeClr val="tx1"/>
                          </a:solidFill>
                          <a:latin typeface="+mn-lt"/>
                          <a:ea typeface="+mn-ea"/>
                          <a:cs typeface="+mn-cs"/>
                        </a:rPr>
                        <a:t>47 - 49</a:t>
                      </a:r>
                    </a:p>
                  </a:txBody>
                  <a:tcPr/>
                </a:tc>
              </a:tr>
            </a:tbl>
          </a:graphicData>
        </a:graphic>
      </p:graphicFrame>
    </p:spTree>
    <p:extLst>
      <p:ext uri="{BB962C8B-B14F-4D97-AF65-F5344CB8AC3E}">
        <p14:creationId xmlns:p14="http://schemas.microsoft.com/office/powerpoint/2010/main" val="2868821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53861"/>
            <a:ext cx="8291643"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19</a:t>
            </a:fld>
            <a:endParaRPr lang="en-US" dirty="0"/>
          </a:p>
        </p:txBody>
      </p:sp>
      <p:sp>
        <p:nvSpPr>
          <p:cNvPr id="5" name="Text Placeholder 4"/>
          <p:cNvSpPr>
            <a:spLocks noGrp="1"/>
          </p:cNvSpPr>
          <p:nvPr>
            <p:ph type="body" sz="quarter" idx="12"/>
          </p:nvPr>
        </p:nvSpPr>
        <p:spPr>
          <a:xfrm>
            <a:off x="341313" y="948271"/>
            <a:ext cx="7886700" cy="708048"/>
          </a:xfrm>
        </p:spPr>
        <p:txBody>
          <a:bodyPr>
            <a:normAutofit/>
          </a:bodyPr>
          <a:lstStyle/>
          <a:p>
            <a:r>
              <a:rPr lang="en-ZA" sz="2400" dirty="0" smtClean="0"/>
              <a:t>Role allocation on </a:t>
            </a:r>
            <a:r>
              <a:rPr lang="en-ZA" sz="2400" dirty="0" err="1" smtClean="0"/>
              <a:t>eFiling</a:t>
            </a:r>
            <a:endParaRPr lang="en-ZA" sz="2400" dirty="0"/>
          </a:p>
        </p:txBody>
      </p:sp>
      <p:sp>
        <p:nvSpPr>
          <p:cNvPr id="4" name="TextBox 3"/>
          <p:cNvSpPr txBox="1"/>
          <p:nvPr/>
        </p:nvSpPr>
        <p:spPr>
          <a:xfrm>
            <a:off x="365313" y="1318173"/>
            <a:ext cx="8268323" cy="48936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sz="1600" dirty="0" smtClean="0"/>
              <a:t>Once registered on </a:t>
            </a:r>
            <a:r>
              <a:rPr lang="en-ZA" sz="1600" dirty="0" err="1" smtClean="0"/>
              <a:t>eFiling</a:t>
            </a:r>
            <a:r>
              <a:rPr lang="en-ZA" sz="1600" dirty="0" smtClean="0"/>
              <a:t>, the user will need to ensure that roles were allocated correctly, in order to apply via RLA. This can be done via your internal </a:t>
            </a:r>
            <a:r>
              <a:rPr lang="en-ZA" sz="1600" dirty="0" err="1" smtClean="0"/>
              <a:t>eFiling</a:t>
            </a:r>
            <a:r>
              <a:rPr lang="en-ZA" sz="1600" dirty="0" smtClean="0"/>
              <a:t> administrator.</a:t>
            </a:r>
          </a:p>
          <a:p>
            <a:pPr marL="285750" indent="-285750">
              <a:lnSpc>
                <a:spcPct val="150000"/>
              </a:lnSpc>
              <a:buFont typeface="Arial" panose="020B0604020202020204" pitchFamily="34" charset="0"/>
              <a:buChar char="•"/>
            </a:pPr>
            <a:r>
              <a:rPr lang="en-ZA" sz="1600" dirty="0"/>
              <a:t>The user will be </a:t>
            </a:r>
            <a:r>
              <a:rPr lang="en-ZA" sz="1600" dirty="0" smtClean="0"/>
              <a:t>allowed </a:t>
            </a:r>
            <a:r>
              <a:rPr lang="en-ZA" sz="1600" dirty="0"/>
              <a:t>to select </a:t>
            </a:r>
            <a:r>
              <a:rPr lang="en-ZA" sz="1600" dirty="0" smtClean="0"/>
              <a:t>only ONE of the following user roles:</a:t>
            </a:r>
            <a:endParaRPr lang="en-ZA" sz="1600" dirty="0"/>
          </a:p>
          <a:p>
            <a:pPr marL="742950" lvl="1" indent="-285750">
              <a:lnSpc>
                <a:spcPct val="150000"/>
              </a:lnSpc>
              <a:buFont typeface="Arial" panose="020B0604020202020204" pitchFamily="34" charset="0"/>
              <a:buChar char="•"/>
            </a:pPr>
            <a:r>
              <a:rPr lang="en-ZA" sz="1600" dirty="0" smtClean="0"/>
              <a:t>RLA </a:t>
            </a:r>
            <a:r>
              <a:rPr lang="en-ZA" sz="1600" dirty="0"/>
              <a:t>View </a:t>
            </a:r>
            <a:r>
              <a:rPr lang="en-ZA" sz="1600" dirty="0" smtClean="0"/>
              <a:t>Customs Product</a:t>
            </a:r>
            <a:endParaRPr lang="en-ZA" sz="1600" dirty="0"/>
          </a:p>
          <a:p>
            <a:pPr marL="742950" lvl="1" indent="-285750">
              <a:lnSpc>
                <a:spcPct val="150000"/>
              </a:lnSpc>
              <a:buFont typeface="Arial" panose="020B0604020202020204" pitchFamily="34" charset="0"/>
              <a:buChar char="•"/>
            </a:pPr>
            <a:r>
              <a:rPr lang="en-ZA" sz="1600" dirty="0"/>
              <a:t>RLA View </a:t>
            </a:r>
            <a:r>
              <a:rPr lang="en-ZA" sz="1600" dirty="0" smtClean="0"/>
              <a:t>Client </a:t>
            </a:r>
            <a:r>
              <a:rPr lang="en-ZA" sz="1600" dirty="0"/>
              <a:t>T</a:t>
            </a:r>
            <a:r>
              <a:rPr lang="en-ZA" sz="1600" dirty="0" smtClean="0"/>
              <a:t>ype</a:t>
            </a:r>
            <a:endParaRPr lang="en-ZA" sz="1600" dirty="0"/>
          </a:p>
          <a:p>
            <a:pPr marL="742950" lvl="1" indent="-285750">
              <a:lnSpc>
                <a:spcPct val="150000"/>
              </a:lnSpc>
              <a:buFont typeface="Arial" panose="020B0604020202020204" pitchFamily="34" charset="0"/>
              <a:buChar char="•"/>
            </a:pPr>
            <a:r>
              <a:rPr lang="en-ZA" sz="1600" dirty="0"/>
              <a:t>RLA Manage Customs </a:t>
            </a:r>
            <a:r>
              <a:rPr lang="en-ZA" sz="1600" dirty="0" smtClean="0"/>
              <a:t>Product (This role allows full submission rights)</a:t>
            </a:r>
            <a:endParaRPr lang="en-ZA" sz="1600" dirty="0"/>
          </a:p>
          <a:p>
            <a:pPr marL="742950" lvl="1" indent="-285750">
              <a:lnSpc>
                <a:spcPct val="150000"/>
              </a:lnSpc>
              <a:buFont typeface="Arial" panose="020B0604020202020204" pitchFamily="34" charset="0"/>
              <a:buChar char="•"/>
            </a:pPr>
            <a:r>
              <a:rPr lang="en-ZA" sz="1600" dirty="0"/>
              <a:t>RLA Manage Client Type </a:t>
            </a:r>
            <a:endParaRPr lang="en-ZA" sz="1600" i="1" dirty="0"/>
          </a:p>
          <a:p>
            <a:pPr marL="285750" indent="-285750">
              <a:lnSpc>
                <a:spcPct val="150000"/>
              </a:lnSpc>
              <a:buFont typeface="Arial" panose="020B0604020202020204" pitchFamily="34" charset="0"/>
              <a:buChar char="•"/>
            </a:pPr>
            <a:r>
              <a:rPr lang="en-ZA" sz="1600" dirty="0"/>
              <a:t>Please note the description of each of the </a:t>
            </a:r>
            <a:r>
              <a:rPr lang="en-ZA" sz="1600" dirty="0" smtClean="0"/>
              <a:t>roles, as not </a:t>
            </a:r>
            <a:r>
              <a:rPr lang="en-ZA" sz="1600" dirty="0"/>
              <a:t>all roles </a:t>
            </a:r>
            <a:r>
              <a:rPr lang="en-ZA" sz="1600" dirty="0" smtClean="0"/>
              <a:t>allow </a:t>
            </a:r>
            <a:r>
              <a:rPr lang="en-ZA" sz="1600" dirty="0"/>
              <a:t>submission of </a:t>
            </a:r>
            <a:r>
              <a:rPr lang="en-ZA" sz="1600" dirty="0" smtClean="0"/>
              <a:t>applications </a:t>
            </a:r>
            <a:r>
              <a:rPr lang="en-ZA" sz="1600" dirty="0"/>
              <a:t>on RLA:</a:t>
            </a:r>
          </a:p>
          <a:p>
            <a:pPr marL="742950" lvl="1" indent="-285750">
              <a:lnSpc>
                <a:spcPct val="150000"/>
              </a:lnSpc>
              <a:buFont typeface="Arial" panose="020B0604020202020204" pitchFamily="34" charset="0"/>
              <a:buChar char="•"/>
            </a:pPr>
            <a:r>
              <a:rPr lang="en-ZA" sz="1600" dirty="0"/>
              <a:t>RLA View role – only view access and no submission capabilities;</a:t>
            </a:r>
          </a:p>
          <a:p>
            <a:pPr marL="742950" lvl="1" indent="-285750">
              <a:lnSpc>
                <a:spcPct val="150000"/>
              </a:lnSpc>
              <a:buFont typeface="Arial" panose="020B0604020202020204" pitchFamily="34" charset="0"/>
              <a:buChar char="•"/>
            </a:pPr>
            <a:r>
              <a:rPr lang="en-ZA" sz="1600" dirty="0"/>
              <a:t>RLA Manage role allows submission </a:t>
            </a:r>
            <a:r>
              <a:rPr lang="en-ZA" sz="1600" dirty="0" smtClean="0"/>
              <a:t>capabilities.</a:t>
            </a:r>
            <a:endParaRPr lang="en-ZA" sz="1600" dirty="0"/>
          </a:p>
          <a:p>
            <a:pPr>
              <a:lnSpc>
                <a:spcPct val="150000"/>
              </a:lnSpc>
            </a:pPr>
            <a:endParaRPr lang="en-ZA" sz="1600" dirty="0"/>
          </a:p>
        </p:txBody>
      </p:sp>
    </p:spTree>
    <p:extLst>
      <p:ext uri="{BB962C8B-B14F-4D97-AF65-F5344CB8AC3E}">
        <p14:creationId xmlns:p14="http://schemas.microsoft.com/office/powerpoint/2010/main" val="1806335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298202"/>
            <a:ext cx="849985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20</a:t>
            </a:fld>
            <a:endParaRPr lang="en-US" dirty="0"/>
          </a:p>
        </p:txBody>
      </p:sp>
      <p:sp>
        <p:nvSpPr>
          <p:cNvPr id="5" name="Text Placeholder 4"/>
          <p:cNvSpPr>
            <a:spLocks noGrp="1"/>
          </p:cNvSpPr>
          <p:nvPr>
            <p:ph type="body" sz="quarter" idx="12"/>
          </p:nvPr>
        </p:nvSpPr>
        <p:spPr>
          <a:xfrm>
            <a:off x="341313" y="901882"/>
            <a:ext cx="7886700" cy="394150"/>
          </a:xfrm>
        </p:spPr>
        <p:txBody>
          <a:bodyPr>
            <a:normAutofit/>
          </a:bodyPr>
          <a:lstStyle/>
          <a:p>
            <a:r>
              <a:rPr lang="en-ZA" dirty="0" smtClean="0"/>
              <a:t>Accessing RLA</a:t>
            </a:r>
            <a:endParaRPr lang="en-ZA" dirty="0" smtClean="0">
              <a:solidFill>
                <a:srgbClr val="FF0000"/>
              </a:solidFill>
            </a:endParaRPr>
          </a:p>
        </p:txBody>
      </p:sp>
      <p:sp>
        <p:nvSpPr>
          <p:cNvPr id="4" name="TextBox 3"/>
          <p:cNvSpPr txBox="1"/>
          <p:nvPr/>
        </p:nvSpPr>
        <p:spPr>
          <a:xfrm>
            <a:off x="341993" y="1230762"/>
            <a:ext cx="8407020" cy="830997"/>
          </a:xfrm>
          <a:prstGeom prst="rect">
            <a:avLst/>
          </a:prstGeom>
          <a:noFill/>
        </p:spPr>
        <p:txBody>
          <a:bodyPr wrap="square" rtlCol="0">
            <a:spAutoFit/>
          </a:bodyPr>
          <a:lstStyle/>
          <a:p>
            <a:r>
              <a:rPr lang="en-ZA" sz="1600" dirty="0" smtClean="0"/>
              <a:t>Once the role allocation has been finalised, the user can then click through to submit an application via RLA by selecting the “Customs”  tab and thereafter selecting “Registration Licensing Accreditation” from the menu on the left</a:t>
            </a:r>
          </a:p>
        </p:txBody>
      </p:sp>
      <p:pic>
        <p:nvPicPr>
          <p:cNvPr id="6" name="Picture 5"/>
          <p:cNvPicPr/>
          <p:nvPr/>
        </p:nvPicPr>
        <p:blipFill>
          <a:blip r:embed="rId3"/>
          <a:stretch>
            <a:fillRect/>
          </a:stretch>
        </p:blipFill>
        <p:spPr>
          <a:xfrm>
            <a:off x="723330" y="2369991"/>
            <a:ext cx="7369791" cy="3007597"/>
          </a:xfrm>
          <a:prstGeom prst="rect">
            <a:avLst/>
          </a:prstGeom>
        </p:spPr>
      </p:pic>
      <p:sp>
        <p:nvSpPr>
          <p:cNvPr id="7" name="Down Arrow 6"/>
          <p:cNvSpPr/>
          <p:nvPr/>
        </p:nvSpPr>
        <p:spPr>
          <a:xfrm>
            <a:off x="4545503" y="1999152"/>
            <a:ext cx="484632" cy="3708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own Arrow 7"/>
          <p:cNvSpPr/>
          <p:nvPr/>
        </p:nvSpPr>
        <p:spPr>
          <a:xfrm rot="16200000">
            <a:off x="173409" y="4390910"/>
            <a:ext cx="484632" cy="6987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300898" y="5377588"/>
            <a:ext cx="8407020" cy="1077218"/>
          </a:xfrm>
          <a:prstGeom prst="rect">
            <a:avLst/>
          </a:prstGeom>
          <a:solidFill>
            <a:srgbClr val="FFC000"/>
          </a:solidFill>
        </p:spPr>
        <p:txBody>
          <a:bodyPr wrap="square" rtlCol="0">
            <a:spAutoFit/>
          </a:bodyPr>
          <a:lstStyle/>
          <a:p>
            <a:r>
              <a:rPr lang="en-ZA" sz="1600" dirty="0" smtClean="0"/>
              <a:t>Once on this screen:</a:t>
            </a:r>
          </a:p>
          <a:p>
            <a:pPr marL="285750" indent="-285750">
              <a:buFont typeface="Arial" panose="020B0604020202020204" pitchFamily="34" charset="0"/>
              <a:buChar char="•"/>
            </a:pPr>
            <a:r>
              <a:rPr lang="en-ZA" sz="1600" dirty="0" smtClean="0"/>
              <a:t>Existing Trader – select the displayed Customs Code;</a:t>
            </a:r>
          </a:p>
          <a:p>
            <a:pPr marL="285750" indent="-285750">
              <a:buFont typeface="Arial" panose="020B0604020202020204" pitchFamily="34" charset="0"/>
              <a:buChar char="•"/>
            </a:pPr>
            <a:r>
              <a:rPr lang="en-ZA" sz="1600" dirty="0" smtClean="0"/>
              <a:t>New Trader – select new registration option;</a:t>
            </a:r>
          </a:p>
          <a:p>
            <a:pPr marL="285750" indent="-285750">
              <a:buFont typeface="Arial" panose="020B0604020202020204" pitchFamily="34" charset="0"/>
              <a:buChar char="•"/>
            </a:pPr>
            <a:r>
              <a:rPr lang="en-ZA" sz="1600" dirty="0" smtClean="0"/>
              <a:t>NB – if you are an existing trader, the new registration option will not be displayed. </a:t>
            </a:r>
          </a:p>
        </p:txBody>
      </p:sp>
      <p:sp>
        <p:nvSpPr>
          <p:cNvPr id="10" name="Curved Down Arrow 9"/>
          <p:cNvSpPr/>
          <p:nvPr/>
        </p:nvSpPr>
        <p:spPr>
          <a:xfrm rot="16865811">
            <a:off x="2188090" y="4306352"/>
            <a:ext cx="1581658" cy="998053"/>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3" name="Curved Right Arrow 12"/>
          <p:cNvSpPr/>
          <p:nvPr/>
        </p:nvSpPr>
        <p:spPr>
          <a:xfrm rot="10800000">
            <a:off x="6687401" y="4053383"/>
            <a:ext cx="736981" cy="2047165"/>
          </a:xfrm>
          <a:prstGeom prst="curvedRightArrow">
            <a:avLst>
              <a:gd name="adj1" fmla="val 25000"/>
              <a:gd name="adj2" fmla="val 47061"/>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224192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258445"/>
            <a:ext cx="828517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21</a:t>
            </a:fld>
            <a:endParaRPr lang="en-US" dirty="0"/>
          </a:p>
        </p:txBody>
      </p:sp>
      <p:sp>
        <p:nvSpPr>
          <p:cNvPr id="5" name="Text Placeholder 4"/>
          <p:cNvSpPr>
            <a:spLocks noGrp="1"/>
          </p:cNvSpPr>
          <p:nvPr>
            <p:ph type="body" sz="quarter" idx="12"/>
          </p:nvPr>
        </p:nvSpPr>
        <p:spPr>
          <a:xfrm>
            <a:off x="341313" y="893017"/>
            <a:ext cx="7886700" cy="667105"/>
          </a:xfrm>
        </p:spPr>
        <p:txBody>
          <a:bodyPr>
            <a:normAutofit/>
          </a:bodyPr>
          <a:lstStyle/>
          <a:p>
            <a:r>
              <a:rPr lang="en-ZA" dirty="0" smtClean="0"/>
              <a:t>Accessing RLA</a:t>
            </a:r>
            <a:r>
              <a:rPr lang="en-ZA" dirty="0" smtClean="0">
                <a:solidFill>
                  <a:srgbClr val="FF0000"/>
                </a:solidFill>
              </a:rPr>
              <a:t> </a:t>
            </a:r>
          </a:p>
        </p:txBody>
      </p:sp>
      <p:sp>
        <p:nvSpPr>
          <p:cNvPr id="4" name="TextBox 3"/>
          <p:cNvSpPr txBox="1"/>
          <p:nvPr/>
        </p:nvSpPr>
        <p:spPr>
          <a:xfrm>
            <a:off x="341993" y="1446662"/>
            <a:ext cx="8407020" cy="830997"/>
          </a:xfrm>
          <a:prstGeom prst="rect">
            <a:avLst/>
          </a:prstGeom>
          <a:noFill/>
        </p:spPr>
        <p:txBody>
          <a:bodyPr wrap="square" rtlCol="0">
            <a:spAutoFit/>
          </a:bodyPr>
          <a:lstStyle/>
          <a:p>
            <a:r>
              <a:rPr lang="en-ZA" sz="1600" dirty="0" smtClean="0"/>
              <a:t>If you receive this message</a:t>
            </a:r>
            <a:r>
              <a:rPr lang="en-ZA" sz="1600" i="1" dirty="0" smtClean="0"/>
              <a:t>:  </a:t>
            </a:r>
            <a:r>
              <a:rPr lang="en-ZA" sz="1600" i="1" dirty="0" smtClean="0">
                <a:solidFill>
                  <a:srgbClr val="FF0000"/>
                </a:solidFill>
              </a:rPr>
              <a:t>”You do not have access to RLA…” </a:t>
            </a:r>
            <a:r>
              <a:rPr lang="en-ZA" sz="1600" dirty="0" smtClean="0"/>
              <a:t>, this implies that your user roles have not been </a:t>
            </a:r>
            <a:r>
              <a:rPr lang="en-ZA" sz="1600" dirty="0"/>
              <a:t>set </a:t>
            </a:r>
            <a:r>
              <a:rPr lang="en-ZA" sz="1600" dirty="0" smtClean="0"/>
              <a:t>up correctly</a:t>
            </a:r>
            <a:r>
              <a:rPr lang="en-ZA" sz="1600" dirty="0"/>
              <a:t>. </a:t>
            </a:r>
            <a:r>
              <a:rPr lang="en-ZA" sz="1600" dirty="0" smtClean="0"/>
              <a:t>You will need to contact your </a:t>
            </a:r>
            <a:r>
              <a:rPr lang="en-ZA" sz="1600" b="1" dirty="0" smtClean="0"/>
              <a:t>internal </a:t>
            </a:r>
            <a:r>
              <a:rPr lang="en-ZA" sz="1600" b="1" dirty="0" err="1" smtClean="0"/>
              <a:t>eFiling</a:t>
            </a:r>
            <a:r>
              <a:rPr lang="en-ZA" sz="1600" b="1" dirty="0" smtClean="0"/>
              <a:t> system administrator </a:t>
            </a:r>
            <a:r>
              <a:rPr lang="en-ZA" sz="1600" dirty="0" smtClean="0"/>
              <a:t>to grant you the necessary RLA  user role. </a:t>
            </a:r>
          </a:p>
        </p:txBody>
      </p:sp>
      <p:pic>
        <p:nvPicPr>
          <p:cNvPr id="10" name="Picture 9"/>
          <p:cNvPicPr/>
          <p:nvPr/>
        </p:nvPicPr>
        <p:blipFill>
          <a:blip r:embed="rId2"/>
          <a:stretch>
            <a:fillRect/>
          </a:stretch>
        </p:blipFill>
        <p:spPr>
          <a:xfrm>
            <a:off x="464024" y="2631088"/>
            <a:ext cx="7763989" cy="3317081"/>
          </a:xfrm>
          <a:prstGeom prst="rect">
            <a:avLst/>
          </a:prstGeom>
        </p:spPr>
      </p:pic>
    </p:spTree>
    <p:extLst>
      <p:ext uri="{BB962C8B-B14F-4D97-AF65-F5344CB8AC3E}">
        <p14:creationId xmlns:p14="http://schemas.microsoft.com/office/powerpoint/2010/main" val="324128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30006"/>
            <a:ext cx="822880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22</a:t>
            </a:fld>
            <a:endParaRPr lang="en-US" dirty="0"/>
          </a:p>
        </p:txBody>
      </p:sp>
      <p:sp>
        <p:nvSpPr>
          <p:cNvPr id="5" name="Text Placeholder 4"/>
          <p:cNvSpPr>
            <a:spLocks noGrp="1"/>
          </p:cNvSpPr>
          <p:nvPr>
            <p:ph type="body" sz="quarter" idx="12"/>
          </p:nvPr>
        </p:nvSpPr>
        <p:spPr>
          <a:xfrm>
            <a:off x="314751" y="973931"/>
            <a:ext cx="7886700" cy="667105"/>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sp>
        <p:nvSpPr>
          <p:cNvPr id="6" name="TextBox 5"/>
          <p:cNvSpPr txBox="1"/>
          <p:nvPr/>
        </p:nvSpPr>
        <p:spPr>
          <a:xfrm>
            <a:off x="339442" y="1407518"/>
            <a:ext cx="8231351" cy="830997"/>
          </a:xfrm>
          <a:prstGeom prst="rect">
            <a:avLst/>
          </a:prstGeom>
          <a:noFill/>
        </p:spPr>
        <p:txBody>
          <a:bodyPr wrap="square" rtlCol="0">
            <a:spAutoFit/>
          </a:bodyPr>
          <a:lstStyle/>
          <a:p>
            <a:r>
              <a:rPr lang="en-ZA" sz="1600" dirty="0" smtClean="0"/>
              <a:t>Once the client has selected “Registration, Licensing and Accreditation” from the </a:t>
            </a:r>
            <a:r>
              <a:rPr lang="en-ZA" sz="1600" dirty="0" err="1" smtClean="0"/>
              <a:t>eFiling</a:t>
            </a:r>
            <a:r>
              <a:rPr lang="en-ZA" sz="1600" dirty="0" smtClean="0"/>
              <a:t> menu, the client will be presented with the Customs Trader Portal (CTP) dashboard, which on first access will be blank</a:t>
            </a:r>
            <a:endParaRPr lang="en-ZA" sz="1600" dirty="0"/>
          </a:p>
        </p:txBody>
      </p:sp>
      <p:pic>
        <p:nvPicPr>
          <p:cNvPr id="7" name="Picture 6"/>
          <p:cNvPicPr/>
          <p:nvPr/>
        </p:nvPicPr>
        <p:blipFill>
          <a:blip r:embed="rId2"/>
          <a:stretch>
            <a:fillRect/>
          </a:stretch>
        </p:blipFill>
        <p:spPr>
          <a:xfrm>
            <a:off x="771842" y="2470246"/>
            <a:ext cx="7798952" cy="3959580"/>
          </a:xfrm>
          <a:prstGeom prst="rect">
            <a:avLst/>
          </a:prstGeom>
        </p:spPr>
      </p:pic>
    </p:spTree>
    <p:extLst>
      <p:ext uri="{BB962C8B-B14F-4D97-AF65-F5344CB8AC3E}">
        <p14:creationId xmlns:p14="http://schemas.microsoft.com/office/powerpoint/2010/main" val="52550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23</a:t>
            </a:fld>
            <a:endParaRPr lang="en-US" dirty="0"/>
          </a:p>
        </p:txBody>
      </p:sp>
      <p:sp>
        <p:nvSpPr>
          <p:cNvPr id="4" name="TextBox 3"/>
          <p:cNvSpPr txBox="1"/>
          <p:nvPr/>
        </p:nvSpPr>
        <p:spPr>
          <a:xfrm>
            <a:off x="504968" y="5090615"/>
            <a:ext cx="7054781" cy="830997"/>
          </a:xfrm>
          <a:prstGeom prst="rect">
            <a:avLst/>
          </a:prstGeom>
          <a:solidFill>
            <a:srgbClr val="FFC000"/>
          </a:solidFill>
        </p:spPr>
        <p:txBody>
          <a:bodyPr wrap="square" rtlCol="0">
            <a:spAutoFit/>
          </a:bodyPr>
          <a:lstStyle/>
          <a:p>
            <a:r>
              <a:rPr lang="en-ZA" sz="1600" dirty="0"/>
              <a:t>Once </a:t>
            </a:r>
            <a:r>
              <a:rPr lang="en-ZA" sz="1600" dirty="0" smtClean="0"/>
              <a:t>the first application </a:t>
            </a:r>
            <a:r>
              <a:rPr lang="en-ZA" sz="1600" dirty="0"/>
              <a:t>is </a:t>
            </a:r>
            <a:r>
              <a:rPr lang="en-ZA" sz="1600" dirty="0" smtClean="0"/>
              <a:t>submitted, the </a:t>
            </a:r>
            <a:r>
              <a:rPr lang="en-ZA" sz="1600" dirty="0"/>
              <a:t>client will </a:t>
            </a:r>
            <a:r>
              <a:rPr lang="en-ZA" sz="1600" dirty="0" smtClean="0"/>
              <a:t>be unable </a:t>
            </a:r>
            <a:r>
              <a:rPr lang="en-ZA" sz="1600" dirty="0"/>
              <a:t>to </a:t>
            </a:r>
            <a:r>
              <a:rPr lang="en-ZA" sz="1600" dirty="0" smtClean="0"/>
              <a:t>make any </a:t>
            </a:r>
            <a:r>
              <a:rPr lang="en-ZA" sz="1600" dirty="0"/>
              <a:t>additional </a:t>
            </a:r>
            <a:r>
              <a:rPr lang="en-ZA" sz="1600" dirty="0" smtClean="0"/>
              <a:t>applications </a:t>
            </a:r>
            <a:r>
              <a:rPr lang="en-ZA" sz="1600" dirty="0"/>
              <a:t>until the first </a:t>
            </a:r>
            <a:r>
              <a:rPr lang="en-ZA" sz="1600" dirty="0" smtClean="0"/>
              <a:t>submitted application </a:t>
            </a:r>
            <a:r>
              <a:rPr lang="en-ZA" sz="1600" dirty="0"/>
              <a:t>has been </a:t>
            </a:r>
            <a:r>
              <a:rPr lang="en-ZA" sz="1600" dirty="0" smtClean="0"/>
              <a:t>finalised.</a:t>
            </a:r>
          </a:p>
          <a:p>
            <a:r>
              <a:rPr lang="en-ZA" sz="1600" dirty="0" smtClean="0"/>
              <a:t>The outcome of the application can be viewed from the Dashboard “Inbox”</a:t>
            </a:r>
            <a:endParaRPr lang="en-ZA" sz="16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70" y="2093036"/>
            <a:ext cx="6905471" cy="259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2328684" y="2093036"/>
            <a:ext cx="696036" cy="3310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0000"/>
              </a:solidFill>
            </a:endParaRPr>
          </a:p>
        </p:txBody>
      </p:sp>
      <p:sp>
        <p:nvSpPr>
          <p:cNvPr id="10" name="Left Arrow 9"/>
          <p:cNvSpPr/>
          <p:nvPr/>
        </p:nvSpPr>
        <p:spPr>
          <a:xfrm rot="5400000">
            <a:off x="1980665" y="3488849"/>
            <a:ext cx="696036" cy="3310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 Placeholder 5"/>
          <p:cNvSpPr>
            <a:spLocks noGrp="1"/>
          </p:cNvSpPr>
          <p:nvPr>
            <p:ph type="body" sz="quarter" idx="12"/>
          </p:nvPr>
        </p:nvSpPr>
        <p:spPr>
          <a:xfrm>
            <a:off x="348872" y="1354854"/>
            <a:ext cx="7886700" cy="437806"/>
          </a:xfrm>
        </p:spPr>
        <p:txBody>
          <a:bodyPr>
            <a:noAutofit/>
          </a:bodyPr>
          <a:lstStyle/>
          <a:p>
            <a:r>
              <a:rPr lang="en-ZA" sz="1600" b="0" dirty="0" smtClean="0"/>
              <a:t>From the dashboard, the client will click on “RLA” and select “New Application” from the pop up.</a:t>
            </a:r>
            <a:endParaRPr lang="en-ZA" sz="1600" b="0" dirty="0"/>
          </a:p>
        </p:txBody>
      </p:sp>
      <p:sp>
        <p:nvSpPr>
          <p:cNvPr id="11" name="Text Placeholder 4"/>
          <p:cNvSpPr>
            <a:spLocks noGrp="1"/>
          </p:cNvSpPr>
          <p:nvPr>
            <p:ph type="body" sz="quarter" idx="12"/>
          </p:nvPr>
        </p:nvSpPr>
        <p:spPr>
          <a:xfrm>
            <a:off x="348872" y="947596"/>
            <a:ext cx="7886700" cy="667105"/>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sp>
        <p:nvSpPr>
          <p:cNvPr id="12" name="Curved Up Arrow 11"/>
          <p:cNvSpPr/>
          <p:nvPr/>
        </p:nvSpPr>
        <p:spPr>
          <a:xfrm rot="14785152">
            <a:off x="5366144" y="3264046"/>
            <a:ext cx="4079846" cy="963415"/>
          </a:xfrm>
          <a:prstGeom prst="curvedUpArrow">
            <a:avLst>
              <a:gd name="adj1" fmla="val 15158"/>
              <a:gd name="adj2" fmla="val 50000"/>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94955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32" y="266397"/>
            <a:ext cx="8348783"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24</a:t>
            </a:fld>
            <a:endParaRPr lang="en-US" dirty="0"/>
          </a:p>
        </p:txBody>
      </p:sp>
      <p:sp>
        <p:nvSpPr>
          <p:cNvPr id="5" name="Text Placeholder 4"/>
          <p:cNvSpPr>
            <a:spLocks noGrp="1"/>
          </p:cNvSpPr>
          <p:nvPr>
            <p:ph type="body" sz="quarter" idx="12"/>
          </p:nvPr>
        </p:nvSpPr>
        <p:spPr>
          <a:xfrm>
            <a:off x="390615" y="1374052"/>
            <a:ext cx="7886700" cy="624869"/>
          </a:xfrm>
        </p:spPr>
        <p:txBody>
          <a:bodyPr>
            <a:normAutofit fontScale="92500"/>
          </a:bodyPr>
          <a:lstStyle/>
          <a:p>
            <a:r>
              <a:rPr lang="en-ZA" sz="1600" b="0" dirty="0" smtClean="0"/>
              <a:t>Once a “new application” is initiated, the client </a:t>
            </a:r>
            <a:r>
              <a:rPr lang="en-ZA" sz="1600" b="0" dirty="0"/>
              <a:t>will </a:t>
            </a:r>
            <a:r>
              <a:rPr lang="en-ZA" sz="1600" b="0" dirty="0" smtClean="0"/>
              <a:t>be </a:t>
            </a:r>
            <a:r>
              <a:rPr lang="en-ZA" sz="1600" b="0" dirty="0"/>
              <a:t>presented with the question </a:t>
            </a:r>
            <a:r>
              <a:rPr lang="en-ZA" sz="1600" b="0" dirty="0" smtClean="0"/>
              <a:t>about being </a:t>
            </a:r>
            <a:r>
              <a:rPr lang="en-ZA" sz="1600" b="0" dirty="0"/>
              <a:t>“local” or “</a:t>
            </a:r>
            <a:r>
              <a:rPr lang="en-ZA" sz="1600" b="0" dirty="0" smtClean="0"/>
              <a:t>non-local”. This question will only be asked on the first application.</a:t>
            </a:r>
          </a:p>
        </p:txBody>
      </p:sp>
      <p:sp>
        <p:nvSpPr>
          <p:cNvPr id="6" name="Text Placeholder 4"/>
          <p:cNvSpPr>
            <a:spLocks noGrp="1"/>
          </p:cNvSpPr>
          <p:nvPr>
            <p:ph type="body" sz="quarter" idx="12"/>
          </p:nvPr>
        </p:nvSpPr>
        <p:spPr>
          <a:xfrm>
            <a:off x="348872" y="874643"/>
            <a:ext cx="7886700" cy="499410"/>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1026" name="Picture 2" descr="D:\Users\s2016583\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49" y="2041525"/>
            <a:ext cx="7981951" cy="275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3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2" y="258445"/>
            <a:ext cx="825336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25</a:t>
            </a:fld>
            <a:endParaRPr lang="en-US" dirty="0"/>
          </a:p>
        </p:txBody>
      </p:sp>
      <p:sp>
        <p:nvSpPr>
          <p:cNvPr id="5" name="Text Placeholder 4"/>
          <p:cNvSpPr>
            <a:spLocks noGrp="1"/>
          </p:cNvSpPr>
          <p:nvPr>
            <p:ph type="body" sz="quarter" idx="12"/>
          </p:nvPr>
        </p:nvSpPr>
        <p:spPr>
          <a:xfrm>
            <a:off x="390615" y="1374052"/>
            <a:ext cx="7886700" cy="1158425"/>
          </a:xfrm>
        </p:spPr>
        <p:txBody>
          <a:bodyPr>
            <a:normAutofit/>
          </a:bodyPr>
          <a:lstStyle/>
          <a:p>
            <a:r>
              <a:rPr lang="en-ZA" sz="1600" b="0" dirty="0" smtClean="0"/>
              <a:t>The client will then be presented with three categories of applications: Licensing, Registration and Reporting</a:t>
            </a:r>
          </a:p>
          <a:p>
            <a:r>
              <a:rPr lang="en-ZA" sz="1600" b="0" dirty="0" smtClean="0"/>
              <a:t>The client can then choose the category and the associated client type. </a:t>
            </a:r>
          </a:p>
        </p:txBody>
      </p:sp>
      <p:pic>
        <p:nvPicPr>
          <p:cNvPr id="11" name="Picture 10"/>
          <p:cNvPicPr/>
          <p:nvPr/>
        </p:nvPicPr>
        <p:blipFill>
          <a:blip r:embed="rId2"/>
          <a:stretch>
            <a:fillRect/>
          </a:stretch>
        </p:blipFill>
        <p:spPr>
          <a:xfrm>
            <a:off x="573206" y="2652106"/>
            <a:ext cx="7655487" cy="3163570"/>
          </a:xfrm>
          <a:prstGeom prst="rect">
            <a:avLst/>
          </a:prstGeom>
        </p:spPr>
      </p:pic>
      <p:sp>
        <p:nvSpPr>
          <p:cNvPr id="6" name="Text Placeholder 4"/>
          <p:cNvSpPr>
            <a:spLocks noGrp="1"/>
          </p:cNvSpPr>
          <p:nvPr>
            <p:ph type="body" sz="quarter" idx="12"/>
          </p:nvPr>
        </p:nvSpPr>
        <p:spPr>
          <a:xfrm>
            <a:off x="348872" y="947596"/>
            <a:ext cx="7886700" cy="667105"/>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sp>
        <p:nvSpPr>
          <p:cNvPr id="7" name="Oval 6"/>
          <p:cNvSpPr/>
          <p:nvPr/>
        </p:nvSpPr>
        <p:spPr>
          <a:xfrm>
            <a:off x="1009934" y="4681180"/>
            <a:ext cx="2210938" cy="477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848436" y="4075399"/>
            <a:ext cx="914400" cy="158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7355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14104"/>
            <a:ext cx="8476004"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26</a:t>
            </a:fld>
            <a:endParaRPr lang="en-US" dirty="0"/>
          </a:p>
        </p:txBody>
      </p:sp>
      <p:sp>
        <p:nvSpPr>
          <p:cNvPr id="5" name="Text Placeholder 4"/>
          <p:cNvSpPr>
            <a:spLocks noGrp="1"/>
          </p:cNvSpPr>
          <p:nvPr>
            <p:ph type="body" sz="quarter" idx="12"/>
          </p:nvPr>
        </p:nvSpPr>
        <p:spPr>
          <a:xfrm>
            <a:off x="348871" y="1374052"/>
            <a:ext cx="8385695" cy="582339"/>
          </a:xfrm>
        </p:spPr>
        <p:txBody>
          <a:bodyPr>
            <a:normAutofit/>
          </a:bodyPr>
          <a:lstStyle/>
          <a:p>
            <a:r>
              <a:rPr lang="en-ZA" sz="1600" b="0" dirty="0" smtClean="0"/>
              <a:t>The client will then be presented with different screens for the submission of application-related information e.g. address, contact details</a:t>
            </a:r>
          </a:p>
        </p:txBody>
      </p:sp>
      <p:sp>
        <p:nvSpPr>
          <p:cNvPr id="6" name="Text Placeholder 4"/>
          <p:cNvSpPr>
            <a:spLocks noGrp="1"/>
          </p:cNvSpPr>
          <p:nvPr>
            <p:ph type="body" sz="quarter" idx="12"/>
          </p:nvPr>
        </p:nvSpPr>
        <p:spPr>
          <a:xfrm>
            <a:off x="348872" y="947596"/>
            <a:ext cx="7886700" cy="667105"/>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7" name="Picture 6"/>
          <p:cNvPicPr/>
          <p:nvPr/>
        </p:nvPicPr>
        <p:blipFill>
          <a:blip r:embed="rId2"/>
          <a:stretch>
            <a:fillRect/>
          </a:stretch>
        </p:blipFill>
        <p:spPr>
          <a:xfrm>
            <a:off x="847725" y="2047164"/>
            <a:ext cx="7380968" cy="4058362"/>
          </a:xfrm>
          <a:prstGeom prst="rect">
            <a:avLst/>
          </a:prstGeom>
        </p:spPr>
      </p:pic>
    </p:spTree>
    <p:extLst>
      <p:ext uri="{BB962C8B-B14F-4D97-AF65-F5344CB8AC3E}">
        <p14:creationId xmlns:p14="http://schemas.microsoft.com/office/powerpoint/2010/main" val="337917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2" y="306152"/>
            <a:ext cx="8279493"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27</a:t>
            </a:fld>
            <a:endParaRPr lang="en-US" dirty="0"/>
          </a:p>
        </p:txBody>
      </p:sp>
      <p:sp>
        <p:nvSpPr>
          <p:cNvPr id="5" name="Text Placeholder 4"/>
          <p:cNvSpPr>
            <a:spLocks noGrp="1"/>
          </p:cNvSpPr>
          <p:nvPr>
            <p:ph type="body" sz="quarter" idx="12"/>
          </p:nvPr>
        </p:nvSpPr>
        <p:spPr>
          <a:xfrm>
            <a:off x="348872" y="1374052"/>
            <a:ext cx="8500930" cy="773725"/>
          </a:xfrm>
        </p:spPr>
        <p:txBody>
          <a:bodyPr>
            <a:normAutofit/>
          </a:bodyPr>
          <a:lstStyle/>
          <a:p>
            <a:r>
              <a:rPr lang="en-ZA" sz="1600" b="0" dirty="0" smtClean="0"/>
              <a:t>The information needed to be declared for the application is concluded with the “Disclosure Customs” screen which includes question on your liabilities to SARS, offences, etc.</a:t>
            </a:r>
          </a:p>
        </p:txBody>
      </p:sp>
      <p:sp>
        <p:nvSpPr>
          <p:cNvPr id="6" name="Text Placeholder 4"/>
          <p:cNvSpPr>
            <a:spLocks noGrp="1"/>
          </p:cNvSpPr>
          <p:nvPr>
            <p:ph type="body" sz="quarter" idx="12"/>
          </p:nvPr>
        </p:nvSpPr>
        <p:spPr>
          <a:xfrm>
            <a:off x="348872" y="947596"/>
            <a:ext cx="7886700" cy="667105"/>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2050" name="Picture 2" descr="D:\Users\s2016583\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2052167"/>
            <a:ext cx="6413499" cy="372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8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2" y="355615"/>
            <a:ext cx="826927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28</a:t>
            </a:fld>
            <a:endParaRPr lang="en-US" dirty="0"/>
          </a:p>
        </p:txBody>
      </p:sp>
      <p:sp>
        <p:nvSpPr>
          <p:cNvPr id="5" name="Text Placeholder 4"/>
          <p:cNvSpPr>
            <a:spLocks noGrp="1"/>
          </p:cNvSpPr>
          <p:nvPr>
            <p:ph type="body" sz="quarter" idx="12"/>
          </p:nvPr>
        </p:nvSpPr>
        <p:spPr>
          <a:xfrm>
            <a:off x="348872" y="1296064"/>
            <a:ext cx="8795128" cy="851714"/>
          </a:xfrm>
        </p:spPr>
        <p:txBody>
          <a:bodyPr>
            <a:noAutofit/>
          </a:bodyPr>
          <a:lstStyle/>
          <a:p>
            <a:r>
              <a:rPr lang="en-ZA" sz="1600" b="0" dirty="0" smtClean="0"/>
              <a:t>On clicking the “Conclude” button, the system will validate captured information prior to submission. Information that is captured completely and correctly will be indicated with a green tick (</a:t>
            </a:r>
            <a:r>
              <a:rPr lang="en-ZA" sz="1600" dirty="0" smtClean="0">
                <a:solidFill>
                  <a:srgbClr val="00B050"/>
                </a:solidFill>
                <a:sym typeface="Wingdings"/>
              </a:rPr>
              <a:t></a:t>
            </a:r>
            <a:r>
              <a:rPr lang="en-ZA" sz="1600" b="0" dirty="0" smtClean="0"/>
              <a:t>). Information that is missing or captured incorrectly will be indicated with a red cross (</a:t>
            </a:r>
            <a:r>
              <a:rPr lang="en-ZA" sz="1600" dirty="0">
                <a:solidFill>
                  <a:srgbClr val="FF0000"/>
                </a:solidFill>
                <a:sym typeface="Wingdings"/>
              </a:rPr>
              <a:t></a:t>
            </a:r>
            <a:r>
              <a:rPr lang="en-ZA" sz="1600" b="0" dirty="0" smtClean="0"/>
              <a:t>).</a:t>
            </a:r>
          </a:p>
        </p:txBody>
      </p:sp>
      <p:sp>
        <p:nvSpPr>
          <p:cNvPr id="6" name="Text Placeholder 4"/>
          <p:cNvSpPr>
            <a:spLocks noGrp="1"/>
          </p:cNvSpPr>
          <p:nvPr>
            <p:ph type="body" sz="quarter" idx="12"/>
          </p:nvPr>
        </p:nvSpPr>
        <p:spPr>
          <a:xfrm>
            <a:off x="348872" y="888221"/>
            <a:ext cx="7886700" cy="485831"/>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4" name="Picture 2" descr="D:\Users\s2016583\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088015"/>
            <a:ext cx="6461124" cy="40857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28799" y="2914649"/>
            <a:ext cx="320675" cy="12083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2852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0857" y="1069628"/>
            <a:ext cx="7886700" cy="532606"/>
          </a:xfrm>
        </p:spPr>
        <p:txBody>
          <a:bodyPr>
            <a:normAutofit/>
          </a:bodyPr>
          <a:lstStyle/>
          <a:p>
            <a:r>
              <a:rPr lang="en-ZA" sz="2400" dirty="0" smtClean="0">
                <a:solidFill>
                  <a:schemeClr val="tx1">
                    <a:lumMod val="75000"/>
                    <a:lumOff val="25000"/>
                  </a:schemeClr>
                </a:solidFill>
                <a:latin typeface="Arial" charset="0"/>
                <a:ea typeface="+mn-ea"/>
                <a:cs typeface="+mn-cs"/>
              </a:rPr>
              <a:t>Objective</a:t>
            </a:r>
            <a:endParaRPr lang="en-ZA" sz="2400" dirty="0">
              <a:solidFill>
                <a:schemeClr val="tx1">
                  <a:lumMod val="75000"/>
                  <a:lumOff val="25000"/>
                </a:schemeClr>
              </a:solidFill>
              <a:latin typeface="Arial" charset="0"/>
              <a:ea typeface="+mn-ea"/>
              <a:cs typeface="+mn-cs"/>
            </a:endParaRPr>
          </a:p>
        </p:txBody>
      </p:sp>
      <p:sp>
        <p:nvSpPr>
          <p:cNvPr id="7" name="Slide Number Placeholder 22"/>
          <p:cNvSpPr>
            <a:spLocks noGrp="1"/>
          </p:cNvSpPr>
          <p:nvPr>
            <p:ph type="sldNum" sz="quarter" idx="10"/>
          </p:nvPr>
        </p:nvSpPr>
        <p:spPr>
          <a:xfrm>
            <a:off x="341993" y="6429830"/>
            <a:ext cx="2057400" cy="365125"/>
          </a:xfrm>
        </p:spPr>
        <p:txBody>
          <a:bodyPr vert="horz" lIns="91440" tIns="45720" rIns="91440" bIns="45720" rtlCol="0" anchor="ctr"/>
          <a:lstStyle/>
          <a:p>
            <a:fld id="{B540B12B-D968-2643-8E7F-238A3C456CC9}" type="slidenum">
              <a:rPr lang="en-US" sz="1200" b="0">
                <a:solidFill>
                  <a:srgbClr val="004C85"/>
                </a:solidFill>
              </a:rPr>
              <a:pPr/>
              <a:t>2</a:t>
            </a:fld>
            <a:endParaRPr lang="en-US" sz="1200" b="0" dirty="0">
              <a:solidFill>
                <a:srgbClr val="004C85"/>
              </a:solidFill>
            </a:endParaRPr>
          </a:p>
        </p:txBody>
      </p:sp>
      <p:sp>
        <p:nvSpPr>
          <p:cNvPr id="2" name="TextBox 1"/>
          <p:cNvSpPr txBox="1"/>
          <p:nvPr/>
        </p:nvSpPr>
        <p:spPr>
          <a:xfrm>
            <a:off x="494393" y="1488508"/>
            <a:ext cx="8280920" cy="3046988"/>
          </a:xfrm>
          <a:prstGeom prst="rect">
            <a:avLst/>
          </a:prstGeom>
          <a:noFill/>
        </p:spPr>
        <p:txBody>
          <a:bodyPr wrap="square" rtlCol="0" anchor="ctr">
            <a:spAutoFit/>
          </a:bodyPr>
          <a:lstStyle/>
          <a:p>
            <a:pPr marL="285750" indent="-285750">
              <a:lnSpc>
                <a:spcPct val="20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To inform Trade on the implementation of RLA Release </a:t>
            </a:r>
            <a:r>
              <a:rPr lang="en-ZA" sz="1600" dirty="0" smtClean="0">
                <a:solidFill>
                  <a:srgbClr val="000000"/>
                </a:solidFill>
                <a:latin typeface="Arial" panose="020B0604020202020204" pitchFamily="34" charset="0"/>
                <a:cs typeface="Arial" panose="020B0604020202020204" pitchFamily="34" charset="0"/>
              </a:rPr>
              <a:t>1;</a:t>
            </a:r>
            <a:endParaRPr lang="en-ZA" sz="1600" dirty="0">
              <a:solidFill>
                <a:srgbClr val="000000"/>
              </a:solidFill>
              <a:latin typeface="Arial" panose="020B0604020202020204" pitchFamily="34" charset="0"/>
              <a:cs typeface="Arial" panose="020B0604020202020204" pitchFamily="34" charset="0"/>
            </a:endParaRPr>
          </a:p>
          <a:p>
            <a:pPr marL="285750" lvl="1" indent="-285750">
              <a:lnSpc>
                <a:spcPct val="20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RLA will be released on the basis of the C&amp;E Act 1964 and not on the basis of the new Customs Control Act (CCA);</a:t>
            </a:r>
          </a:p>
          <a:p>
            <a:pPr marL="285750" lvl="1" indent="-285750">
              <a:lnSpc>
                <a:spcPct val="20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a:t>
            </a:r>
            <a:r>
              <a:rPr lang="en-ZA" sz="1600" dirty="0" smtClean="0">
                <a:solidFill>
                  <a:srgbClr val="000000"/>
                </a:solidFill>
                <a:latin typeface="Arial" panose="020B0604020202020204" pitchFamily="34" charset="0"/>
                <a:cs typeface="Arial" panose="020B0604020202020204" pitchFamily="34" charset="0"/>
              </a:rPr>
              <a:t>programme is planned to be rolled </a:t>
            </a:r>
            <a:r>
              <a:rPr lang="en-ZA" sz="1600" dirty="0">
                <a:solidFill>
                  <a:srgbClr val="000000"/>
                </a:solidFill>
                <a:latin typeface="Arial" panose="020B0604020202020204" pitchFamily="34" charset="0"/>
                <a:cs typeface="Arial" panose="020B0604020202020204" pitchFamily="34" charset="0"/>
              </a:rPr>
              <a:t>out to </a:t>
            </a:r>
            <a:r>
              <a:rPr lang="en-ZA" sz="1600" dirty="0" smtClean="0">
                <a:solidFill>
                  <a:srgbClr val="000000"/>
                </a:solidFill>
                <a:latin typeface="Arial" panose="020B0604020202020204" pitchFamily="34" charset="0"/>
                <a:cs typeface="Arial" panose="020B0604020202020204" pitchFamily="34" charset="0"/>
              </a:rPr>
              <a:t>Trade </a:t>
            </a:r>
            <a:r>
              <a:rPr lang="en-ZA" sz="1600" dirty="0">
                <a:solidFill>
                  <a:srgbClr val="000000"/>
                </a:solidFill>
                <a:latin typeface="Arial" panose="020B0604020202020204" pitchFamily="34" charset="0"/>
                <a:cs typeface="Arial" panose="020B0604020202020204" pitchFamily="34" charset="0"/>
              </a:rPr>
              <a:t>in September </a:t>
            </a:r>
            <a:r>
              <a:rPr lang="en-ZA" sz="1600" dirty="0" smtClean="0">
                <a:solidFill>
                  <a:srgbClr val="000000"/>
                </a:solidFill>
                <a:latin typeface="Arial" panose="020B0604020202020204" pitchFamily="34" charset="0"/>
                <a:cs typeface="Arial" panose="020B0604020202020204" pitchFamily="34" charset="0"/>
              </a:rPr>
              <a:t>2019</a:t>
            </a:r>
            <a:r>
              <a:rPr lang="en-ZA" sz="1600" dirty="0">
                <a:solidFill>
                  <a:srgbClr val="000000"/>
                </a:solidFill>
                <a:latin typeface="Arial" panose="020B0604020202020204" pitchFamily="34" charset="0"/>
                <a:cs typeface="Arial" panose="020B0604020202020204" pitchFamily="34" charset="0"/>
              </a:rPr>
              <a:t>, pending the successful completion of the RLA pilot;</a:t>
            </a:r>
          </a:p>
          <a:p>
            <a:pPr marL="285750" lvl="1" indent="-285750">
              <a:lnSpc>
                <a:spcPct val="20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Customs Sufficient Knowledge will not be part of the RLA roll out.</a:t>
            </a:r>
          </a:p>
        </p:txBody>
      </p:sp>
      <p:sp>
        <p:nvSpPr>
          <p:cNvPr id="5" name="Title 5"/>
          <p:cNvSpPr txBox="1">
            <a:spLocks/>
          </p:cNvSpPr>
          <p:nvPr/>
        </p:nvSpPr>
        <p:spPr>
          <a:xfrm>
            <a:off x="494393" y="593725"/>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422338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30007"/>
            <a:ext cx="826927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29</a:t>
            </a:fld>
            <a:endParaRPr lang="en-US" dirty="0"/>
          </a:p>
        </p:txBody>
      </p:sp>
      <p:sp>
        <p:nvSpPr>
          <p:cNvPr id="5" name="Text Placeholder 4"/>
          <p:cNvSpPr>
            <a:spLocks noGrp="1"/>
          </p:cNvSpPr>
          <p:nvPr>
            <p:ph type="body" sz="quarter" idx="12"/>
          </p:nvPr>
        </p:nvSpPr>
        <p:spPr>
          <a:xfrm>
            <a:off x="348872" y="1374053"/>
            <a:ext cx="7886700" cy="752460"/>
          </a:xfrm>
        </p:spPr>
        <p:txBody>
          <a:bodyPr>
            <a:normAutofit/>
          </a:bodyPr>
          <a:lstStyle/>
          <a:p>
            <a:r>
              <a:rPr lang="en-ZA" sz="1600" b="0" dirty="0" smtClean="0"/>
              <a:t>The client will then be prompted by the system as to what supporting document(s) must be uploaded in order to finalise the application, e.g. proof of address etc.</a:t>
            </a:r>
          </a:p>
        </p:txBody>
      </p:sp>
      <p:sp>
        <p:nvSpPr>
          <p:cNvPr id="6" name="Text Placeholder 4"/>
          <p:cNvSpPr>
            <a:spLocks noGrp="1"/>
          </p:cNvSpPr>
          <p:nvPr>
            <p:ph type="body" sz="quarter" idx="12"/>
          </p:nvPr>
        </p:nvSpPr>
        <p:spPr>
          <a:xfrm>
            <a:off x="348872" y="947596"/>
            <a:ext cx="7886700" cy="426457"/>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3074" name="Picture 2" descr="D:\Users\s201658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334" y="1943100"/>
            <a:ext cx="6484715" cy="41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2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298201"/>
            <a:ext cx="880200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30</a:t>
            </a:fld>
            <a:endParaRPr lang="en-US" dirty="0"/>
          </a:p>
        </p:txBody>
      </p:sp>
      <p:sp>
        <p:nvSpPr>
          <p:cNvPr id="5" name="Text Placeholder 4"/>
          <p:cNvSpPr>
            <a:spLocks noGrp="1"/>
          </p:cNvSpPr>
          <p:nvPr>
            <p:ph type="body" sz="quarter" idx="12"/>
          </p:nvPr>
        </p:nvSpPr>
        <p:spPr>
          <a:xfrm>
            <a:off x="348872" y="1374053"/>
            <a:ext cx="7989910" cy="763092"/>
          </a:xfrm>
        </p:spPr>
        <p:txBody>
          <a:bodyPr>
            <a:normAutofit/>
          </a:bodyPr>
          <a:lstStyle/>
          <a:p>
            <a:r>
              <a:rPr lang="en-ZA" sz="1600" b="0" dirty="0" smtClean="0"/>
              <a:t>Upon submission, the client will receive confirmation of submission, including application reference and case number. These reference numbers can be used to view their application status on the Dashboard or enquire with SARS.</a:t>
            </a:r>
          </a:p>
        </p:txBody>
      </p:sp>
      <p:sp>
        <p:nvSpPr>
          <p:cNvPr id="6" name="Text Placeholder 4"/>
          <p:cNvSpPr>
            <a:spLocks noGrp="1"/>
          </p:cNvSpPr>
          <p:nvPr>
            <p:ph type="body" sz="quarter" idx="12"/>
          </p:nvPr>
        </p:nvSpPr>
        <p:spPr>
          <a:xfrm>
            <a:off x="348872" y="848100"/>
            <a:ext cx="7886700" cy="426457"/>
          </a:xfrm>
        </p:spPr>
        <p:txBody>
          <a:bodyPr>
            <a:noAutofit/>
          </a:bodyPr>
          <a:lstStyle/>
          <a:p>
            <a:r>
              <a:rPr lang="en-ZA" dirty="0" smtClean="0"/>
              <a:t>Registration for RLA via </a:t>
            </a:r>
            <a:r>
              <a:rPr lang="en-ZA" dirty="0" err="1" smtClean="0"/>
              <a:t>eFiling</a:t>
            </a:r>
            <a:endParaRPr lang="en-ZA" dirty="0" smtClean="0">
              <a:solidFill>
                <a:srgbClr val="FF0000"/>
              </a:solidFill>
            </a:endParaRPr>
          </a:p>
        </p:txBody>
      </p:sp>
      <p:pic>
        <p:nvPicPr>
          <p:cNvPr id="8" name="Picture 7"/>
          <p:cNvPicPr/>
          <p:nvPr/>
        </p:nvPicPr>
        <p:blipFill>
          <a:blip r:embed="rId2"/>
          <a:stretch>
            <a:fillRect/>
          </a:stretch>
        </p:blipFill>
        <p:spPr>
          <a:xfrm>
            <a:off x="586854" y="2333766"/>
            <a:ext cx="7751928" cy="3837561"/>
          </a:xfrm>
          <a:prstGeom prst="rect">
            <a:avLst/>
          </a:prstGeom>
        </p:spPr>
      </p:pic>
    </p:spTree>
    <p:extLst>
      <p:ext uri="{BB962C8B-B14F-4D97-AF65-F5344CB8AC3E}">
        <p14:creationId xmlns:p14="http://schemas.microsoft.com/office/powerpoint/2010/main" val="3070484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31</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400" dirty="0" smtClean="0">
                <a:solidFill>
                  <a:schemeClr val="tx1">
                    <a:lumMod val="75000"/>
                    <a:lumOff val="25000"/>
                  </a:schemeClr>
                </a:solidFill>
                <a:latin typeface="Arial" charset="0"/>
                <a:ea typeface="+mn-ea"/>
                <a:cs typeface="+mn-cs"/>
              </a:rPr>
              <a:t>RLA Registration via BFE</a:t>
            </a:r>
            <a:endParaRPr lang="en-ZA" sz="2400" dirty="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1002474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2" y="314104"/>
            <a:ext cx="8181805"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32</a:t>
            </a:fld>
            <a:endParaRPr lang="en-US" dirty="0"/>
          </a:p>
        </p:txBody>
      </p:sp>
      <p:sp>
        <p:nvSpPr>
          <p:cNvPr id="4" name="TextBox 3"/>
          <p:cNvSpPr txBox="1"/>
          <p:nvPr/>
        </p:nvSpPr>
        <p:spPr>
          <a:xfrm>
            <a:off x="450378" y="1719617"/>
            <a:ext cx="8407020" cy="1200329"/>
          </a:xfrm>
          <a:prstGeom prst="rect">
            <a:avLst/>
          </a:prstGeom>
          <a:noFill/>
        </p:spPr>
        <p:txBody>
          <a:bodyPr wrap="square" rtlCol="0">
            <a:spAutoFit/>
          </a:bodyPr>
          <a:lstStyle/>
          <a:p>
            <a:endParaRPr lang="en-ZA" i="1" dirty="0"/>
          </a:p>
          <a:p>
            <a:endParaRPr lang="en-ZA" i="1" dirty="0" smtClean="0"/>
          </a:p>
          <a:p>
            <a:endParaRPr lang="en-ZA" i="1" dirty="0"/>
          </a:p>
          <a:p>
            <a:endParaRPr lang="en-ZA"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70" y="2515724"/>
            <a:ext cx="8357507" cy="237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4"/>
          <p:cNvSpPr>
            <a:spLocks noGrp="1"/>
          </p:cNvSpPr>
          <p:nvPr>
            <p:ph type="body" sz="quarter" idx="12"/>
          </p:nvPr>
        </p:nvSpPr>
        <p:spPr>
          <a:xfrm>
            <a:off x="348872" y="947596"/>
            <a:ext cx="7886700" cy="667105"/>
          </a:xfrm>
        </p:spPr>
        <p:txBody>
          <a:bodyPr>
            <a:noAutofit/>
          </a:bodyPr>
          <a:lstStyle/>
          <a:p>
            <a:r>
              <a:rPr lang="en-ZA" dirty="0" smtClean="0"/>
              <a:t>Registration for RLA via BFE</a:t>
            </a:r>
            <a:endParaRPr lang="en-ZA" dirty="0" smtClean="0">
              <a:solidFill>
                <a:srgbClr val="FF0000"/>
              </a:solidFill>
            </a:endParaRPr>
          </a:p>
        </p:txBody>
      </p:sp>
    </p:spTree>
    <p:extLst>
      <p:ext uri="{BB962C8B-B14F-4D97-AF65-F5344CB8AC3E}">
        <p14:creationId xmlns:p14="http://schemas.microsoft.com/office/powerpoint/2010/main" val="135630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73438"/>
            <a:ext cx="7886700" cy="474923"/>
          </a:xfrm>
        </p:spPr>
        <p:txBody>
          <a:bodyPr>
            <a:noAutofit/>
          </a:bodyPr>
          <a:lstStyle/>
          <a:p>
            <a:r>
              <a:rPr lang="en-US" sz="2400" dirty="0" smtClean="0">
                <a:solidFill>
                  <a:schemeClr val="tx1">
                    <a:lumMod val="75000"/>
                    <a:lumOff val="25000"/>
                  </a:schemeClr>
                </a:solidFill>
                <a:latin typeface="Arial" charset="0"/>
                <a:ea typeface="+mn-ea"/>
                <a:cs typeface="+mn-cs"/>
              </a:rPr>
              <a:t>RLA registration via the BFE process</a:t>
            </a:r>
            <a:endParaRPr lang="en-US" sz="2400" dirty="0">
              <a:solidFill>
                <a:srgbClr val="FF0000"/>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33</a:t>
            </a:fld>
            <a:endParaRPr lang="en-US" sz="1200" b="0" dirty="0">
              <a:solidFill>
                <a:srgbClr val="004C85"/>
              </a:solidFill>
            </a:endParaRPr>
          </a:p>
        </p:txBody>
      </p:sp>
      <p:sp>
        <p:nvSpPr>
          <p:cNvPr id="8" name="Title 5"/>
          <p:cNvSpPr txBox="1">
            <a:spLocks/>
          </p:cNvSpPr>
          <p:nvPr/>
        </p:nvSpPr>
        <p:spPr>
          <a:xfrm>
            <a:off x="341993" y="103367"/>
            <a:ext cx="7886700" cy="47007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2" name="TextBox 1"/>
          <p:cNvSpPr txBox="1"/>
          <p:nvPr/>
        </p:nvSpPr>
        <p:spPr>
          <a:xfrm>
            <a:off x="341992" y="1187355"/>
            <a:ext cx="7886701" cy="4939814"/>
          </a:xfrm>
          <a:prstGeom prst="rect">
            <a:avLst/>
          </a:prstGeom>
          <a:noFill/>
        </p:spPr>
        <p:txBody>
          <a:bodyPr wrap="square" rtlCol="0">
            <a:spAutoFit/>
          </a:bodyPr>
          <a:lstStyle/>
          <a:p>
            <a:r>
              <a:rPr lang="en-US" sz="1500" dirty="0">
                <a:solidFill>
                  <a:schemeClr val="tx1">
                    <a:lumMod val="75000"/>
                    <a:lumOff val="25000"/>
                  </a:schemeClr>
                </a:solidFill>
                <a:latin typeface="Arial" charset="0"/>
              </a:rPr>
              <a:t>If a client chooses to register via BFE, the </a:t>
            </a:r>
            <a:r>
              <a:rPr lang="en-US" sz="1500" dirty="0" smtClean="0">
                <a:solidFill>
                  <a:schemeClr val="tx1">
                    <a:lumMod val="75000"/>
                    <a:lumOff val="25000"/>
                  </a:schemeClr>
                </a:solidFill>
                <a:latin typeface="Arial" charset="0"/>
              </a:rPr>
              <a:t>following </a:t>
            </a:r>
            <a:r>
              <a:rPr lang="en-US" sz="1500" dirty="0">
                <a:solidFill>
                  <a:schemeClr val="tx1">
                    <a:lumMod val="75000"/>
                    <a:lumOff val="25000"/>
                  </a:schemeClr>
                </a:solidFill>
                <a:latin typeface="Arial" charset="0"/>
              </a:rPr>
              <a:t>will apply:</a:t>
            </a:r>
            <a:br>
              <a:rPr lang="en-US" sz="1500" dirty="0">
                <a:solidFill>
                  <a:schemeClr val="tx1">
                    <a:lumMod val="75000"/>
                    <a:lumOff val="25000"/>
                  </a:schemeClr>
                </a:solidFill>
                <a:latin typeface="Arial" charset="0"/>
              </a:rPr>
            </a:br>
            <a:endParaRPr lang="en-US" sz="1500" dirty="0" smtClean="0">
              <a:solidFill>
                <a:schemeClr val="tx1">
                  <a:lumMod val="75000"/>
                  <a:lumOff val="25000"/>
                </a:schemeClr>
              </a:solidFill>
              <a:latin typeface="Arial" charset="0"/>
            </a:endParaRP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After </a:t>
            </a:r>
            <a:r>
              <a:rPr lang="en-ZA" sz="1500" dirty="0">
                <a:solidFill>
                  <a:schemeClr val="tx1">
                    <a:lumMod val="75000"/>
                    <a:lumOff val="25000"/>
                  </a:schemeClr>
                </a:solidFill>
                <a:latin typeface="Arial" charset="0"/>
              </a:rPr>
              <a:t>authentication of the client, a Customs official will capture the application in the presence of the client; </a:t>
            </a:r>
            <a:endParaRPr lang="en-ZA" sz="1500" dirty="0" smtClean="0">
              <a:solidFill>
                <a:schemeClr val="tx1">
                  <a:lumMod val="75000"/>
                  <a:lumOff val="25000"/>
                </a:schemeClr>
              </a:solidFill>
              <a:latin typeface="Arial" charset="0"/>
            </a:endParaRP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Non-locals can be registered via a local representative with the necessary authority;</a:t>
            </a: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Details </a:t>
            </a:r>
            <a:r>
              <a:rPr lang="en-ZA" sz="1500" dirty="0">
                <a:solidFill>
                  <a:schemeClr val="tx1">
                    <a:lumMod val="75000"/>
                    <a:lumOff val="25000"/>
                  </a:schemeClr>
                </a:solidFill>
                <a:latin typeface="Arial" charset="0"/>
              </a:rPr>
              <a:t>captured will cover </a:t>
            </a:r>
            <a:r>
              <a:rPr lang="en-ZA" sz="1500" dirty="0" smtClean="0">
                <a:solidFill>
                  <a:schemeClr val="tx1">
                    <a:lumMod val="75000"/>
                    <a:lumOff val="25000"/>
                  </a:schemeClr>
                </a:solidFill>
                <a:latin typeface="Arial" charset="0"/>
              </a:rPr>
              <a:t>Tax </a:t>
            </a:r>
            <a:r>
              <a:rPr lang="en-ZA" sz="1500" dirty="0">
                <a:solidFill>
                  <a:schemeClr val="tx1">
                    <a:lumMod val="75000"/>
                    <a:lumOff val="25000"/>
                  </a:schemeClr>
                </a:solidFill>
                <a:latin typeface="Arial" charset="0"/>
              </a:rPr>
              <a:t>Type </a:t>
            </a:r>
            <a:r>
              <a:rPr lang="en-ZA" sz="1500" dirty="0" smtClean="0">
                <a:solidFill>
                  <a:schemeClr val="tx1">
                    <a:lumMod val="75000"/>
                    <a:lumOff val="25000"/>
                  </a:schemeClr>
                </a:solidFill>
                <a:latin typeface="Arial" charset="0"/>
              </a:rPr>
              <a:t>Demographics; contact details; banking details; disclosure;</a:t>
            </a: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In </a:t>
            </a:r>
            <a:r>
              <a:rPr lang="en-ZA" sz="1500" dirty="0">
                <a:solidFill>
                  <a:schemeClr val="tx1">
                    <a:lumMod val="75000"/>
                    <a:lumOff val="25000"/>
                  </a:schemeClr>
                </a:solidFill>
                <a:latin typeface="Arial" charset="0"/>
              </a:rPr>
              <a:t>the event of sensitive information (bank info), the Team Leader will be requested to perform </a:t>
            </a:r>
            <a:r>
              <a:rPr lang="en-ZA" sz="1500" dirty="0" smtClean="0">
                <a:solidFill>
                  <a:schemeClr val="tx1">
                    <a:lumMod val="75000"/>
                    <a:lumOff val="25000"/>
                  </a:schemeClr>
                </a:solidFill>
                <a:latin typeface="Arial" charset="0"/>
              </a:rPr>
              <a:t>over-the-shoulder </a:t>
            </a:r>
            <a:r>
              <a:rPr lang="en-ZA" sz="1500" dirty="0">
                <a:solidFill>
                  <a:schemeClr val="tx1">
                    <a:lumMod val="75000"/>
                    <a:lumOff val="25000"/>
                  </a:schemeClr>
                </a:solidFill>
                <a:latin typeface="Arial" charset="0"/>
              </a:rPr>
              <a:t>verification before the application can be </a:t>
            </a:r>
            <a:r>
              <a:rPr lang="en-ZA" sz="1500" dirty="0" smtClean="0">
                <a:solidFill>
                  <a:schemeClr val="tx1">
                    <a:lumMod val="75000"/>
                    <a:lumOff val="25000"/>
                  </a:schemeClr>
                </a:solidFill>
                <a:latin typeface="Arial" charset="0"/>
              </a:rPr>
              <a:t>submitted;</a:t>
            </a: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Before </a:t>
            </a:r>
            <a:r>
              <a:rPr lang="en-ZA" sz="1500" dirty="0">
                <a:solidFill>
                  <a:schemeClr val="tx1">
                    <a:lumMod val="75000"/>
                    <a:lumOff val="25000"/>
                  </a:schemeClr>
                </a:solidFill>
                <a:latin typeface="Arial" charset="0"/>
              </a:rPr>
              <a:t>submitting the application, the system will indicate the necessary supporting documents required for this </a:t>
            </a:r>
            <a:r>
              <a:rPr lang="en-ZA" sz="1500" dirty="0" smtClean="0">
                <a:solidFill>
                  <a:schemeClr val="tx1">
                    <a:lumMod val="75000"/>
                    <a:lumOff val="25000"/>
                  </a:schemeClr>
                </a:solidFill>
                <a:latin typeface="Arial" charset="0"/>
              </a:rPr>
              <a:t>application;</a:t>
            </a: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The </a:t>
            </a:r>
            <a:r>
              <a:rPr lang="en-ZA" sz="1500" dirty="0">
                <a:solidFill>
                  <a:schemeClr val="tx1">
                    <a:lumMod val="75000"/>
                    <a:lumOff val="25000"/>
                  </a:schemeClr>
                </a:solidFill>
                <a:latin typeface="Arial" charset="0"/>
              </a:rPr>
              <a:t>Customs Officer will scan the supporting documents to the case, using a scanning cover sheet;  </a:t>
            </a:r>
            <a:endParaRPr lang="en-ZA" sz="1500" dirty="0" smtClean="0">
              <a:solidFill>
                <a:schemeClr val="tx1">
                  <a:lumMod val="75000"/>
                  <a:lumOff val="25000"/>
                </a:schemeClr>
              </a:solidFill>
              <a:latin typeface="Arial" charset="0"/>
            </a:endParaRPr>
          </a:p>
          <a:p>
            <a:pPr marL="285750" indent="-285750">
              <a:buFont typeface="Arial" panose="020B0604020202020204" pitchFamily="34" charset="0"/>
              <a:buChar char="•"/>
            </a:pPr>
            <a:r>
              <a:rPr lang="en-ZA" sz="1500" dirty="0" smtClean="0">
                <a:solidFill>
                  <a:schemeClr val="tx1">
                    <a:lumMod val="75000"/>
                    <a:lumOff val="25000"/>
                  </a:schemeClr>
                </a:solidFill>
                <a:latin typeface="Arial" charset="0"/>
              </a:rPr>
              <a:t>On </a:t>
            </a:r>
            <a:r>
              <a:rPr lang="en-ZA" sz="1500" dirty="0">
                <a:solidFill>
                  <a:schemeClr val="tx1">
                    <a:lumMod val="75000"/>
                    <a:lumOff val="25000"/>
                  </a:schemeClr>
                </a:solidFill>
                <a:latin typeface="Arial" charset="0"/>
              </a:rPr>
              <a:t>submission of the application, the client will have </a:t>
            </a:r>
            <a:r>
              <a:rPr lang="en-ZA" sz="1500" dirty="0" smtClean="0">
                <a:solidFill>
                  <a:schemeClr val="tx1">
                    <a:lumMod val="75000"/>
                    <a:lumOff val="25000"/>
                  </a:schemeClr>
                </a:solidFill>
                <a:latin typeface="Arial" charset="0"/>
              </a:rPr>
              <a:t>to </a:t>
            </a:r>
            <a:r>
              <a:rPr lang="en-ZA" sz="1500" dirty="0">
                <a:solidFill>
                  <a:schemeClr val="tx1">
                    <a:lumMod val="75000"/>
                    <a:lumOff val="25000"/>
                  </a:schemeClr>
                </a:solidFill>
                <a:latin typeface="Arial" charset="0"/>
              </a:rPr>
              <a:t>sign on the signature </a:t>
            </a:r>
            <a:r>
              <a:rPr lang="en-ZA" sz="1500" dirty="0" smtClean="0">
                <a:solidFill>
                  <a:schemeClr val="tx1">
                    <a:lumMod val="75000"/>
                    <a:lumOff val="25000"/>
                  </a:schemeClr>
                </a:solidFill>
                <a:latin typeface="Arial" charset="0"/>
              </a:rPr>
              <a:t>pad </a:t>
            </a:r>
            <a:r>
              <a:rPr lang="en-ZA" sz="1500" dirty="0">
                <a:solidFill>
                  <a:schemeClr val="tx1">
                    <a:lumMod val="75000"/>
                    <a:lumOff val="25000"/>
                  </a:schemeClr>
                </a:solidFill>
                <a:latin typeface="Arial" charset="0"/>
              </a:rPr>
              <a:t>confirming that the info captured is correct;</a:t>
            </a:r>
          </a:p>
          <a:p>
            <a:pPr marL="285750" indent="-285750">
              <a:buFont typeface="Arial" panose="020B0604020202020204" pitchFamily="34" charset="0"/>
              <a:buChar char="•"/>
            </a:pPr>
            <a:r>
              <a:rPr lang="en-ZA" sz="1500" dirty="0">
                <a:solidFill>
                  <a:schemeClr val="tx1">
                    <a:lumMod val="75000"/>
                    <a:lumOff val="25000"/>
                  </a:schemeClr>
                </a:solidFill>
                <a:latin typeface="Arial" charset="0"/>
              </a:rPr>
              <a:t>The client will then receive a hard copy letter indicating the case reference number and application reference number from the SARS official;</a:t>
            </a:r>
          </a:p>
          <a:p>
            <a:pPr marL="285750" indent="-285750">
              <a:buFont typeface="Arial" panose="020B0604020202020204" pitchFamily="34" charset="0"/>
              <a:buChar char="•"/>
            </a:pPr>
            <a:r>
              <a:rPr lang="en-ZA" sz="1500" dirty="0">
                <a:solidFill>
                  <a:schemeClr val="tx1">
                    <a:lumMod val="75000"/>
                    <a:lumOff val="25000"/>
                  </a:schemeClr>
                </a:solidFill>
                <a:latin typeface="Arial" charset="0"/>
              </a:rPr>
              <a:t>This is also available on the client’s dashboard. </a:t>
            </a:r>
          </a:p>
          <a:p>
            <a:endParaRPr lang="en-ZA" sz="1500" i="1" dirty="0" smtClean="0">
              <a:solidFill>
                <a:srgbClr val="FF0000"/>
              </a:solidFill>
              <a:latin typeface="Arial" charset="0"/>
            </a:endParaRPr>
          </a:p>
          <a:p>
            <a:r>
              <a:rPr lang="en-ZA" sz="1500" b="1" i="1" dirty="0" smtClean="0">
                <a:latin typeface="Arial" charset="0"/>
              </a:rPr>
              <a:t>Please note that your queuing time at the branch office may be extended due to the application capture process and uploading of supporting documents</a:t>
            </a:r>
            <a:endParaRPr lang="en-ZA" sz="1400" b="1" dirty="0"/>
          </a:p>
        </p:txBody>
      </p:sp>
    </p:spTree>
    <p:extLst>
      <p:ext uri="{BB962C8B-B14F-4D97-AF65-F5344CB8AC3E}">
        <p14:creationId xmlns:p14="http://schemas.microsoft.com/office/powerpoint/2010/main" val="175571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532606"/>
          </a:xfrm>
        </p:spPr>
        <p:txBody>
          <a:bodyPr>
            <a:normAutofit/>
          </a:bodyPr>
          <a:lstStyle/>
          <a:p>
            <a:pPr algn="l"/>
            <a:r>
              <a:rPr lang="en-US" sz="2400" dirty="0" smtClean="0">
                <a:solidFill>
                  <a:schemeClr val="tx1">
                    <a:lumMod val="75000"/>
                    <a:lumOff val="25000"/>
                  </a:schemeClr>
                </a:solidFill>
                <a:latin typeface="Arial" charset="0"/>
                <a:ea typeface="+mn-ea"/>
                <a:cs typeface="+mn-cs"/>
              </a:rPr>
              <a:t>Non-locals: Channels for applications for RLA </a:t>
            </a:r>
            <a:endParaRPr lang="en-US" sz="2400" dirty="0">
              <a:solidFill>
                <a:srgbClr val="FF0000"/>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pPr marL="0" indent="0">
              <a:buNone/>
            </a:pPr>
            <a:fld id="{B540B12B-D968-2643-8E7F-238A3C456CC9}" type="slidenum">
              <a:rPr lang="en-US" sz="1200" b="0">
                <a:solidFill>
                  <a:srgbClr val="004C85"/>
                </a:solidFill>
              </a:rPr>
              <a:pPr marL="0" indent="0">
                <a:buNone/>
              </a:pPr>
              <a:t>34</a:t>
            </a:fld>
            <a:endParaRPr lang="en-US" sz="1200" b="0" dirty="0">
              <a:solidFill>
                <a:srgbClr val="004C85"/>
              </a:solidFill>
            </a:endParaRPr>
          </a:p>
        </p:txBody>
      </p:sp>
      <p:sp>
        <p:nvSpPr>
          <p:cNvPr id="8" name="Title 5"/>
          <p:cNvSpPr txBox="1">
            <a:spLocks/>
          </p:cNvSpPr>
          <p:nvPr/>
        </p:nvSpPr>
        <p:spPr>
          <a:xfrm>
            <a:off x="341993" y="119269"/>
            <a:ext cx="7886700" cy="454169"/>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89" y="1027548"/>
            <a:ext cx="8664512" cy="290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0240" y="4224562"/>
            <a:ext cx="7695210" cy="1892826"/>
          </a:xfrm>
          <a:prstGeom prst="rect">
            <a:avLst/>
          </a:prstGeom>
          <a:noFill/>
        </p:spPr>
        <p:txBody>
          <a:bodyPr wrap="square" rtlCol="0">
            <a:spAutoFit/>
          </a:bodyPr>
          <a:lstStyle/>
          <a:p>
            <a:pPr marL="285750" indent="-285750">
              <a:buFont typeface="Arial" panose="020B0604020202020204" pitchFamily="34" charset="0"/>
              <a:buChar char="•"/>
            </a:pPr>
            <a:r>
              <a:rPr lang="en-ZA" sz="1300" dirty="0" smtClean="0">
                <a:latin typeface="Arial" panose="020B0604020202020204" pitchFamily="34" charset="0"/>
                <a:cs typeface="Arial" panose="020B0604020202020204" pitchFamily="34" charset="0"/>
              </a:rPr>
              <a:t>For </a:t>
            </a:r>
            <a:r>
              <a:rPr lang="en-ZA" sz="1300" b="1" dirty="0" smtClean="0">
                <a:latin typeface="Arial" panose="020B0604020202020204" pitchFamily="34" charset="0"/>
                <a:cs typeface="Arial" panose="020B0604020202020204" pitchFamily="34" charset="0"/>
              </a:rPr>
              <a:t>non-locals, if they are registered with SARS </a:t>
            </a:r>
            <a:r>
              <a:rPr lang="en-ZA" sz="1300" dirty="0" smtClean="0">
                <a:latin typeface="Arial" panose="020B0604020202020204" pitchFamily="34" charset="0"/>
                <a:cs typeface="Arial" panose="020B0604020202020204" pitchFamily="34" charset="0"/>
              </a:rPr>
              <a:t>and have an activated </a:t>
            </a:r>
            <a:r>
              <a:rPr lang="en-ZA" sz="1300" dirty="0" err="1" smtClean="0">
                <a:latin typeface="Arial" panose="020B0604020202020204" pitchFamily="34" charset="0"/>
                <a:cs typeface="Arial" panose="020B0604020202020204" pitchFamily="34" charset="0"/>
              </a:rPr>
              <a:t>eFiling</a:t>
            </a:r>
            <a:r>
              <a:rPr lang="en-ZA" sz="1300" dirty="0" smtClean="0">
                <a:latin typeface="Arial" panose="020B0604020202020204" pitchFamily="34" charset="0"/>
                <a:cs typeface="Arial" panose="020B0604020202020204" pitchFamily="34" charset="0"/>
              </a:rPr>
              <a:t> profile, they will be allowed to submit applications online;</a:t>
            </a:r>
          </a:p>
          <a:p>
            <a:pPr marL="285750" indent="-285750">
              <a:buFont typeface="Arial" panose="020B0604020202020204" pitchFamily="34" charset="0"/>
              <a:buChar char="•"/>
            </a:pPr>
            <a:r>
              <a:rPr lang="en-ZA" sz="1300" b="1" dirty="0">
                <a:latin typeface="Arial" panose="020B0604020202020204" pitchFamily="34" charset="0"/>
                <a:cs typeface="Arial" panose="020B0604020202020204" pitchFamily="34" charset="0"/>
              </a:rPr>
              <a:t>N</a:t>
            </a:r>
            <a:r>
              <a:rPr lang="en-ZA" sz="1300" b="1" dirty="0" smtClean="0">
                <a:latin typeface="Arial" panose="020B0604020202020204" pitchFamily="34" charset="0"/>
                <a:cs typeface="Arial" panose="020B0604020202020204" pitchFamily="34" charset="0"/>
              </a:rPr>
              <a:t>on-locals who are not registered with SARS </a:t>
            </a:r>
            <a:r>
              <a:rPr lang="en-ZA" sz="1300" dirty="0" smtClean="0">
                <a:latin typeface="Arial" panose="020B0604020202020204" pitchFamily="34" charset="0"/>
                <a:cs typeface="Arial" panose="020B0604020202020204" pitchFamily="34" charset="0"/>
              </a:rPr>
              <a:t>or do not have an activated </a:t>
            </a:r>
            <a:r>
              <a:rPr lang="en-ZA" sz="1300" dirty="0" err="1" smtClean="0">
                <a:latin typeface="Arial" panose="020B0604020202020204" pitchFamily="34" charset="0"/>
                <a:cs typeface="Arial" panose="020B0604020202020204" pitchFamily="34" charset="0"/>
              </a:rPr>
              <a:t>eFiling</a:t>
            </a:r>
            <a:r>
              <a:rPr lang="en-ZA" sz="1300" dirty="0" smtClean="0">
                <a:latin typeface="Arial" panose="020B0604020202020204" pitchFamily="34" charset="0"/>
                <a:cs typeface="Arial" panose="020B0604020202020204" pitchFamily="34" charset="0"/>
              </a:rPr>
              <a:t> profile:</a:t>
            </a:r>
          </a:p>
          <a:p>
            <a:pPr marL="742950" lvl="1" indent="-285750">
              <a:buFont typeface="Wingdings" panose="05000000000000000000" pitchFamily="2" charset="2"/>
              <a:buChar char="§"/>
            </a:pPr>
            <a:r>
              <a:rPr lang="en-ZA" sz="1300" dirty="0" smtClean="0">
                <a:latin typeface="Arial" panose="020B0604020202020204" pitchFamily="34" charset="0"/>
                <a:cs typeface="Arial" panose="020B0604020202020204" pitchFamily="34" charset="0"/>
              </a:rPr>
              <a:t>Will have to present themselves at the SARS Branch in order for the entity and product to be registered. Thereafter, an </a:t>
            </a:r>
            <a:r>
              <a:rPr lang="en-ZA" sz="1300" dirty="0" err="1" smtClean="0">
                <a:latin typeface="Arial" panose="020B0604020202020204" pitchFamily="34" charset="0"/>
                <a:cs typeface="Arial" panose="020B0604020202020204" pitchFamily="34" charset="0"/>
              </a:rPr>
              <a:t>eFiling</a:t>
            </a:r>
            <a:r>
              <a:rPr lang="en-ZA" sz="1300" dirty="0" smtClean="0">
                <a:latin typeface="Arial" panose="020B0604020202020204" pitchFamily="34" charset="0"/>
                <a:cs typeface="Arial" panose="020B0604020202020204" pitchFamily="34" charset="0"/>
              </a:rPr>
              <a:t> profile may be created and activated by the Trader;</a:t>
            </a:r>
          </a:p>
          <a:p>
            <a:pPr marL="742950" lvl="1" indent="-285750">
              <a:buFont typeface="Wingdings" panose="05000000000000000000" pitchFamily="2" charset="2"/>
              <a:buChar char="§"/>
            </a:pPr>
            <a:r>
              <a:rPr lang="en-ZA" sz="1300" dirty="0" smtClean="0">
                <a:latin typeface="Arial" panose="020B0604020202020204" pitchFamily="34" charset="0"/>
                <a:cs typeface="Arial" panose="020B0604020202020204" pitchFamily="34" charset="0"/>
              </a:rPr>
              <a:t>If the non-local is unable to present themselves at the Branch, they can submit such an application for the entity and product to be registered  via a SA “representative”. Thereafter an </a:t>
            </a:r>
            <a:r>
              <a:rPr lang="en-ZA" sz="1300" dirty="0" err="1" smtClean="0">
                <a:latin typeface="Arial" panose="020B0604020202020204" pitchFamily="34" charset="0"/>
                <a:cs typeface="Arial" panose="020B0604020202020204" pitchFamily="34" charset="0"/>
              </a:rPr>
              <a:t>eFiling</a:t>
            </a:r>
            <a:r>
              <a:rPr lang="en-ZA" sz="1300" dirty="0" smtClean="0">
                <a:latin typeface="Arial" panose="020B0604020202020204" pitchFamily="34" charset="0"/>
                <a:cs typeface="Arial" panose="020B0604020202020204" pitchFamily="34" charset="0"/>
              </a:rPr>
              <a:t> </a:t>
            </a:r>
            <a:r>
              <a:rPr lang="en-ZA" sz="1300" dirty="0">
                <a:latin typeface="Arial" panose="020B0604020202020204" pitchFamily="34" charset="0"/>
                <a:cs typeface="Arial" panose="020B0604020202020204" pitchFamily="34" charset="0"/>
              </a:rPr>
              <a:t>profile may be created and </a:t>
            </a:r>
            <a:r>
              <a:rPr lang="en-ZA" sz="1300" dirty="0" smtClean="0">
                <a:latin typeface="Arial" panose="020B0604020202020204" pitchFamily="34" charset="0"/>
                <a:cs typeface="Arial" panose="020B0604020202020204" pitchFamily="34" charset="0"/>
              </a:rPr>
              <a:t>activated by the Trader.</a:t>
            </a:r>
          </a:p>
          <a:p>
            <a:pPr marL="285750" indent="-285750">
              <a:buFont typeface="Wingdings" panose="05000000000000000000" pitchFamily="2" charset="2"/>
              <a:buChar char="§"/>
            </a:pPr>
            <a:r>
              <a:rPr lang="en-ZA" sz="1300" dirty="0" smtClean="0">
                <a:latin typeface="Arial" panose="020B0604020202020204" pitchFamily="34" charset="0"/>
                <a:cs typeface="Arial" panose="020B0604020202020204" pitchFamily="34" charset="0"/>
              </a:rPr>
              <a:t>Non-locals must declare a local bank account (Own account or third party bank account)</a:t>
            </a:r>
          </a:p>
        </p:txBody>
      </p:sp>
    </p:spTree>
    <p:extLst>
      <p:ext uri="{BB962C8B-B14F-4D97-AF65-F5344CB8AC3E}">
        <p14:creationId xmlns:p14="http://schemas.microsoft.com/office/powerpoint/2010/main" val="195368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35</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400" dirty="0" smtClean="0">
                <a:solidFill>
                  <a:schemeClr val="tx1">
                    <a:lumMod val="75000"/>
                    <a:lumOff val="25000"/>
                  </a:schemeClr>
                </a:solidFill>
                <a:latin typeface="Arial" charset="0"/>
                <a:ea typeface="+mn-ea"/>
                <a:cs typeface="+mn-cs"/>
              </a:rPr>
              <a:t>Relationship Management</a:t>
            </a:r>
            <a:endParaRPr lang="en-ZA" sz="2400" dirty="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173522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532606"/>
          </a:xfrm>
        </p:spPr>
        <p:txBody>
          <a:bodyPr>
            <a:normAutofit/>
          </a:bodyPr>
          <a:lstStyle/>
          <a:p>
            <a:r>
              <a:rPr lang="en-US" sz="2400" dirty="0" smtClean="0">
                <a:solidFill>
                  <a:schemeClr val="tx1"/>
                </a:solidFill>
                <a:latin typeface="Arial" charset="0"/>
                <a:ea typeface="+mn-ea"/>
                <a:cs typeface="+mn-cs"/>
              </a:rPr>
              <a:t>Relationship Management Module</a:t>
            </a:r>
            <a:endParaRPr lang="en-US" sz="2400" dirty="0">
              <a:solidFill>
                <a:schemeClr val="tx1"/>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36</a:t>
            </a:fld>
            <a:endParaRPr lang="en-US" sz="1200" b="0" dirty="0">
              <a:solidFill>
                <a:srgbClr val="004C85"/>
              </a:solidFill>
            </a:endParaRPr>
          </a:p>
        </p:txBody>
      </p:sp>
      <p:sp>
        <p:nvSpPr>
          <p:cNvPr id="8" name="Title 5"/>
          <p:cNvSpPr txBox="1">
            <a:spLocks/>
          </p:cNvSpPr>
          <p:nvPr/>
        </p:nvSpPr>
        <p:spPr>
          <a:xfrm>
            <a:off x="341993" y="40833"/>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pic>
        <p:nvPicPr>
          <p:cNvPr id="9" name="Picture 8"/>
          <p:cNvPicPr/>
          <p:nvPr/>
        </p:nvPicPr>
        <p:blipFill>
          <a:blip r:embed="rId3"/>
          <a:stretch>
            <a:fillRect/>
          </a:stretch>
        </p:blipFill>
        <p:spPr>
          <a:xfrm>
            <a:off x="695324" y="1300480"/>
            <a:ext cx="7890535" cy="4766945"/>
          </a:xfrm>
          <a:prstGeom prst="rect">
            <a:avLst/>
          </a:prstGeom>
        </p:spPr>
      </p:pic>
      <p:sp>
        <p:nvSpPr>
          <p:cNvPr id="3" name="TextBox 2"/>
          <p:cNvSpPr txBox="1"/>
          <p:nvPr/>
        </p:nvSpPr>
        <p:spPr>
          <a:xfrm>
            <a:off x="332519" y="882112"/>
            <a:ext cx="7973658" cy="338554"/>
          </a:xfrm>
          <a:prstGeom prst="rect">
            <a:avLst/>
          </a:prstGeom>
          <a:noFill/>
        </p:spPr>
        <p:txBody>
          <a:bodyPr wrap="none" rtlCol="0">
            <a:spAutoFit/>
          </a:bodyPr>
          <a:lstStyle/>
          <a:p>
            <a:r>
              <a:rPr lang="en-ZA" sz="1600" dirty="0" smtClean="0"/>
              <a:t>In order to disclose a relationship, the client will have to initiate this via the dashboard  </a:t>
            </a:r>
            <a:endParaRPr lang="en-ZA" sz="1600" dirty="0"/>
          </a:p>
        </p:txBody>
      </p:sp>
      <p:sp>
        <p:nvSpPr>
          <p:cNvPr id="4" name="Rounded Rectangle 3"/>
          <p:cNvSpPr/>
          <p:nvPr/>
        </p:nvSpPr>
        <p:spPr>
          <a:xfrm>
            <a:off x="3123705" y="1638795"/>
            <a:ext cx="1185883"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2948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444506"/>
            <a:ext cx="7886700" cy="532606"/>
          </a:xfrm>
        </p:spPr>
        <p:txBody>
          <a:bodyPr>
            <a:normAutofit/>
          </a:bodyPr>
          <a:lstStyle/>
          <a:p>
            <a:r>
              <a:rPr lang="en-US" sz="2400" dirty="0">
                <a:solidFill>
                  <a:schemeClr val="tx1"/>
                </a:solidFill>
                <a:latin typeface="Arial" charset="0"/>
              </a:rPr>
              <a:t>Relationship Management Module</a:t>
            </a:r>
            <a:endParaRPr lang="en-US" sz="2400" dirty="0">
              <a:solidFill>
                <a:schemeClr val="tx1"/>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37</a:t>
            </a:fld>
            <a:endParaRPr lang="en-US" sz="1200" b="0" dirty="0">
              <a:solidFill>
                <a:srgbClr val="004C85"/>
              </a:solidFill>
            </a:endParaRPr>
          </a:p>
        </p:txBody>
      </p:sp>
      <p:sp>
        <p:nvSpPr>
          <p:cNvPr id="8" name="Title 5"/>
          <p:cNvSpPr txBox="1">
            <a:spLocks/>
          </p:cNvSpPr>
          <p:nvPr/>
        </p:nvSpPr>
        <p:spPr>
          <a:xfrm>
            <a:off x="341993" y="40833"/>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 name="TextBox 2"/>
          <p:cNvSpPr txBox="1"/>
          <p:nvPr/>
        </p:nvSpPr>
        <p:spPr>
          <a:xfrm>
            <a:off x="332519" y="763362"/>
            <a:ext cx="8573975" cy="830997"/>
          </a:xfrm>
          <a:prstGeom prst="rect">
            <a:avLst/>
          </a:prstGeom>
          <a:noFill/>
        </p:spPr>
        <p:txBody>
          <a:bodyPr wrap="square" rtlCol="0">
            <a:spAutoFit/>
          </a:bodyPr>
          <a:lstStyle/>
          <a:p>
            <a:r>
              <a:rPr lang="en-ZA" sz="1600" dirty="0" smtClean="0"/>
              <a:t>The client will disclose other party details for the relationship to be initiated. Depending on client types, you may also authorise the transactional level activity e.g. submit refund applications   </a:t>
            </a:r>
            <a:endParaRPr lang="en-ZA" sz="1600" dirty="0"/>
          </a:p>
        </p:txBody>
      </p:sp>
      <p:pic>
        <p:nvPicPr>
          <p:cNvPr id="11" name="Picture 10"/>
          <p:cNvPicPr/>
          <p:nvPr/>
        </p:nvPicPr>
        <p:blipFill>
          <a:blip r:embed="rId3"/>
          <a:stretch>
            <a:fillRect/>
          </a:stretch>
        </p:blipFill>
        <p:spPr>
          <a:xfrm>
            <a:off x="828675" y="1532715"/>
            <a:ext cx="7959064" cy="4572809"/>
          </a:xfrm>
          <a:prstGeom prst="rect">
            <a:avLst/>
          </a:prstGeom>
        </p:spPr>
      </p:pic>
    </p:spTree>
    <p:extLst>
      <p:ext uri="{BB962C8B-B14F-4D97-AF65-F5344CB8AC3E}">
        <p14:creationId xmlns:p14="http://schemas.microsoft.com/office/powerpoint/2010/main" val="3633307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532606"/>
          </a:xfrm>
        </p:spPr>
        <p:txBody>
          <a:bodyPr>
            <a:normAutofit/>
          </a:bodyPr>
          <a:lstStyle/>
          <a:p>
            <a:r>
              <a:rPr lang="en-US" sz="2400" dirty="0">
                <a:solidFill>
                  <a:schemeClr val="tx1"/>
                </a:solidFill>
                <a:latin typeface="Arial" charset="0"/>
              </a:rPr>
              <a:t>Relationship Management Module</a:t>
            </a:r>
            <a:endParaRPr lang="en-US" sz="2400" dirty="0">
              <a:solidFill>
                <a:schemeClr val="tx1"/>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38</a:t>
            </a:fld>
            <a:endParaRPr lang="en-US" sz="1200" b="0" dirty="0">
              <a:solidFill>
                <a:srgbClr val="004C85"/>
              </a:solidFill>
            </a:endParaRPr>
          </a:p>
        </p:txBody>
      </p:sp>
      <p:sp>
        <p:nvSpPr>
          <p:cNvPr id="8" name="Title 5"/>
          <p:cNvSpPr txBox="1">
            <a:spLocks/>
          </p:cNvSpPr>
          <p:nvPr/>
        </p:nvSpPr>
        <p:spPr>
          <a:xfrm>
            <a:off x="341993" y="40833"/>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 name="TextBox 2"/>
          <p:cNvSpPr txBox="1"/>
          <p:nvPr/>
        </p:nvSpPr>
        <p:spPr>
          <a:xfrm>
            <a:off x="332519" y="882112"/>
            <a:ext cx="8455221" cy="584775"/>
          </a:xfrm>
          <a:prstGeom prst="rect">
            <a:avLst/>
          </a:prstGeom>
          <a:noFill/>
        </p:spPr>
        <p:txBody>
          <a:bodyPr wrap="square" rtlCol="0">
            <a:spAutoFit/>
          </a:bodyPr>
          <a:lstStyle/>
          <a:p>
            <a:r>
              <a:rPr lang="en-ZA" sz="1600" dirty="0" smtClean="0"/>
              <a:t>No relationship will be registered on the system if the nominee does not confirm or action the disclosure  </a:t>
            </a:r>
            <a:endParaRPr lang="en-ZA" sz="1600" dirty="0"/>
          </a:p>
        </p:txBody>
      </p:sp>
      <p:pic>
        <p:nvPicPr>
          <p:cNvPr id="10" name="Picture 9"/>
          <p:cNvPicPr/>
          <p:nvPr/>
        </p:nvPicPr>
        <p:blipFill>
          <a:blip r:embed="rId3"/>
          <a:stretch>
            <a:fillRect/>
          </a:stretch>
        </p:blipFill>
        <p:spPr>
          <a:xfrm>
            <a:off x="427717" y="1415732"/>
            <a:ext cx="8231991" cy="4700060"/>
          </a:xfrm>
          <a:prstGeom prst="rect">
            <a:avLst/>
          </a:prstGeom>
        </p:spPr>
      </p:pic>
    </p:spTree>
    <p:extLst>
      <p:ext uri="{BB962C8B-B14F-4D97-AF65-F5344CB8AC3E}">
        <p14:creationId xmlns:p14="http://schemas.microsoft.com/office/powerpoint/2010/main" val="1890024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347864" y="1346526"/>
            <a:ext cx="5472608" cy="48187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a:t>
            </a:fld>
            <a:endParaRPr lang="en-US" sz="1200" b="0" dirty="0">
              <a:solidFill>
                <a:srgbClr val="004C85"/>
              </a:solidFill>
            </a:endParaRPr>
          </a:p>
        </p:txBody>
      </p:sp>
      <p:sp>
        <p:nvSpPr>
          <p:cNvPr id="42" name="TextBox 41"/>
          <p:cNvSpPr txBox="1"/>
          <p:nvPr/>
        </p:nvSpPr>
        <p:spPr>
          <a:xfrm>
            <a:off x="396440" y="3284984"/>
            <a:ext cx="2879416" cy="2839073"/>
          </a:xfrm>
          <a:prstGeom prst="rect">
            <a:avLst/>
          </a:prstGeom>
          <a:noFill/>
        </p:spPr>
        <p:txBody>
          <a:bodyPr wrap="square" lIns="68415" tIns="34208" rIns="68415" bIns="34208" rtlCol="0">
            <a:spAutoFit/>
          </a:bodyPr>
          <a:lstStyle/>
          <a:p>
            <a:pPr algn="just" defTabSz="957798"/>
            <a:r>
              <a:rPr lang="en-ZA" sz="1000" dirty="0" smtClean="0">
                <a:latin typeface="Arial" panose="020B0604020202020204" pitchFamily="34" charset="0"/>
                <a:ea typeface="Arial Unicode MS" panose="020B0604020202020204" pitchFamily="34" charset="-128"/>
                <a:cs typeface="Arial" panose="020B0604020202020204" pitchFamily="34" charset="0"/>
              </a:rPr>
              <a:t>SCOPE Inclusions:</a:t>
            </a:r>
          </a:p>
          <a:p>
            <a:pPr marL="171450" lvl="1" indent="-171450" algn="just" defTabSz="957798">
              <a:buFont typeface="Courier New" panose="02070309020205020404" pitchFamily="49" charset="0"/>
              <a:buChar char="o"/>
            </a:pPr>
            <a:r>
              <a:rPr lang="en-ZA" sz="1000" dirty="0" smtClean="0">
                <a:latin typeface="Arial" panose="020B0604020202020204" pitchFamily="34" charset="0"/>
                <a:ea typeface="Arial Unicode MS" panose="020B0604020202020204" pitchFamily="34" charset="-128"/>
                <a:cs typeface="Arial" panose="020B0604020202020204" pitchFamily="34" charset="0"/>
              </a:rPr>
              <a:t>Customs Trader Portal (CTP);</a:t>
            </a:r>
          </a:p>
          <a:p>
            <a:pPr marL="171450" lvl="1" indent="-171450" algn="just" defTabSz="957798">
              <a:buFont typeface="Courier New" panose="02070309020205020404" pitchFamily="49" charset="0"/>
              <a:buChar char="o"/>
            </a:pPr>
            <a:r>
              <a:rPr lang="en-ZA" sz="1000" dirty="0" smtClean="0">
                <a:latin typeface="Arial" panose="020B0604020202020204" pitchFamily="34" charset="0"/>
                <a:ea typeface="Arial Unicode MS" panose="020B0604020202020204" pitchFamily="34" charset="-128"/>
                <a:cs typeface="Arial" panose="020B0604020202020204" pitchFamily="34" charset="0"/>
              </a:rPr>
              <a:t>Relationship Management (RMM);</a:t>
            </a:r>
          </a:p>
          <a:p>
            <a:pPr marL="171450" lvl="1" indent="-171450" algn="just" defTabSz="957798">
              <a:buFont typeface="Courier New" panose="02070309020205020404" pitchFamily="49" charset="0"/>
              <a:buChar char="o"/>
            </a:pPr>
            <a:r>
              <a:rPr lang="en-ZA" sz="1000" dirty="0" smtClean="0">
                <a:latin typeface="Arial" panose="020B0604020202020204" pitchFamily="34" charset="0"/>
                <a:ea typeface="Arial Unicode MS" panose="020B0604020202020204" pitchFamily="34" charset="-128"/>
                <a:cs typeface="Arial" panose="020B0604020202020204" pitchFamily="34" charset="0"/>
              </a:rPr>
              <a:t>New applications, amendments and withdrawals;</a:t>
            </a:r>
          </a:p>
          <a:p>
            <a:pPr marL="171450" lvl="1" indent="-171450" algn="just" defTabSz="957798">
              <a:buFont typeface="Courier New" panose="02070309020205020404" pitchFamily="49" charset="0"/>
              <a:buChar char="o"/>
            </a:pPr>
            <a:r>
              <a:rPr lang="en-ZA" sz="1000" dirty="0" smtClean="0">
                <a:latin typeface="Arial" panose="020B0604020202020204" pitchFamily="34" charset="0"/>
                <a:ea typeface="Arial Unicode MS" panose="020B0604020202020204" pitchFamily="34" charset="-128"/>
                <a:cs typeface="Arial" panose="020B0604020202020204" pitchFamily="34" charset="0"/>
              </a:rPr>
              <a:t>Workflow and Case Management;</a:t>
            </a:r>
          </a:p>
          <a:p>
            <a:pPr marL="171450" indent="-171450" algn="just" defTabSz="957798">
              <a:buFont typeface="Courier New" panose="02070309020205020404" pitchFamily="49" charset="0"/>
              <a:buChar char="o"/>
            </a:pPr>
            <a:r>
              <a:rPr lang="en-ZA" sz="1000" dirty="0" smtClean="0">
                <a:latin typeface="Arial" panose="020B0604020202020204" pitchFamily="34" charset="0"/>
                <a:ea typeface="Arial Unicode MS" panose="020B0604020202020204" pitchFamily="34" charset="-128"/>
                <a:cs typeface="Arial" panose="020B0604020202020204" pitchFamily="34" charset="0"/>
              </a:rPr>
              <a:t>Customs </a:t>
            </a:r>
            <a:r>
              <a:rPr lang="en-ZA" sz="1000" dirty="0">
                <a:latin typeface="Arial" panose="020B0604020202020204" pitchFamily="34" charset="0"/>
                <a:ea typeface="Arial Unicode MS" panose="020B0604020202020204" pitchFamily="34" charset="-128"/>
                <a:cs typeface="Arial" panose="020B0604020202020204" pitchFamily="34" charset="0"/>
              </a:rPr>
              <a:t>Operations Portal (COP</a:t>
            </a:r>
            <a:r>
              <a:rPr lang="en-ZA" sz="1000" dirty="0" smtClean="0">
                <a:latin typeface="Arial" panose="020B0604020202020204" pitchFamily="34" charset="0"/>
                <a:ea typeface="Arial Unicode MS" panose="020B0604020202020204" pitchFamily="34" charset="-128"/>
                <a:cs typeface="Arial" panose="020B0604020202020204" pitchFamily="34" charset="0"/>
              </a:rPr>
              <a:t>) for Branch Front End (BFE) </a:t>
            </a:r>
            <a:r>
              <a:rPr lang="en-ZA" sz="1000" dirty="0">
                <a:latin typeface="Arial" panose="020B0604020202020204" pitchFamily="34" charset="0"/>
                <a:ea typeface="Arial Unicode MS" panose="020B0604020202020204" pitchFamily="34" charset="-128"/>
                <a:cs typeface="Arial" panose="020B0604020202020204" pitchFamily="34" charset="0"/>
              </a:rPr>
              <a:t>– branch capture and branch </a:t>
            </a:r>
            <a:r>
              <a:rPr lang="en-ZA" sz="1000" dirty="0" smtClean="0">
                <a:latin typeface="Arial" panose="020B0604020202020204" pitchFamily="34" charset="0"/>
                <a:ea typeface="Arial Unicode MS" panose="020B0604020202020204" pitchFamily="34" charset="-128"/>
                <a:cs typeface="Arial" panose="020B0604020202020204" pitchFamily="34" charset="0"/>
              </a:rPr>
              <a:t>scanning</a:t>
            </a:r>
            <a:r>
              <a:rPr lang="en-ZA" sz="1000" dirty="0">
                <a:latin typeface="Arial" panose="020B0604020202020204" pitchFamily="34" charset="0"/>
                <a:ea typeface="Arial Unicode MS" panose="020B0604020202020204" pitchFamily="34" charset="-128"/>
                <a:cs typeface="Arial" panose="020B0604020202020204" pitchFamily="34" charset="0"/>
              </a:rPr>
              <a:t>;</a:t>
            </a:r>
          </a:p>
          <a:p>
            <a:pPr marL="171450" indent="-171450" algn="just" defTabSz="957798">
              <a:buFont typeface="Courier New" panose="02070309020205020404" pitchFamily="49" charset="0"/>
              <a:buChar char="o"/>
            </a:pPr>
            <a:r>
              <a:rPr lang="en-ZA" sz="1000" dirty="0">
                <a:latin typeface="Arial" panose="020B0604020202020204" pitchFamily="34" charset="0"/>
                <a:ea typeface="Arial Unicode MS" panose="020B0604020202020204" pitchFamily="34" charset="-128"/>
                <a:cs typeface="Arial" panose="020B0604020202020204" pitchFamily="34" charset="0"/>
              </a:rPr>
              <a:t>Reporting</a:t>
            </a:r>
          </a:p>
          <a:p>
            <a:pPr marL="171450" indent="-171450" algn="just" defTabSz="957798">
              <a:buFont typeface="Courier New" panose="02070309020205020404" pitchFamily="49" charset="0"/>
              <a:buChar char="o"/>
            </a:pPr>
            <a:endParaRPr lang="en-ZA" sz="1000" dirty="0">
              <a:latin typeface="Arial" panose="020B0604020202020204" pitchFamily="34" charset="0"/>
              <a:ea typeface="Arial Unicode MS" panose="020B0604020202020204" pitchFamily="34" charset="-128"/>
              <a:cs typeface="Arial" panose="020B0604020202020204" pitchFamily="34" charset="0"/>
            </a:endParaRPr>
          </a:p>
          <a:p>
            <a:pPr algn="just" defTabSz="957798"/>
            <a:r>
              <a:rPr lang="en-ZA" sz="1000" dirty="0" smtClean="0">
                <a:latin typeface="Arial" panose="020B0604020202020204" pitchFamily="34" charset="0"/>
                <a:ea typeface="Arial Unicode MS" panose="020B0604020202020204" pitchFamily="34" charset="-128"/>
                <a:cs typeface="Arial" panose="020B0604020202020204" pitchFamily="34" charset="0"/>
              </a:rPr>
              <a:t>SCOPE Exclusions:</a:t>
            </a:r>
          </a:p>
          <a:p>
            <a:pPr algn="just" defTabSz="957798"/>
            <a:r>
              <a:rPr lang="en-ZA" sz="1000" dirty="0" smtClean="0">
                <a:latin typeface="Arial" panose="020B0604020202020204" pitchFamily="34" charset="0"/>
                <a:ea typeface="Arial Unicode MS" panose="020B0604020202020204" pitchFamily="34" charset="-128"/>
                <a:cs typeface="Arial" panose="020B0604020202020204" pitchFamily="34" charset="0"/>
              </a:rPr>
              <a:t>Rebate </a:t>
            </a:r>
            <a:r>
              <a:rPr lang="en-ZA" sz="1000" dirty="0">
                <a:latin typeface="Arial" panose="020B0604020202020204" pitchFamily="34" charset="0"/>
                <a:ea typeface="Arial Unicode MS" panose="020B0604020202020204" pitchFamily="34" charset="-128"/>
                <a:cs typeface="Arial" panose="020B0604020202020204" pitchFamily="34" charset="0"/>
              </a:rPr>
              <a:t>users, warehouses, premises, terminals, depots, EDI, deferments, accreditation, </a:t>
            </a:r>
            <a:r>
              <a:rPr lang="en-ZA" sz="1000" dirty="0" smtClean="0">
                <a:latin typeface="Arial" panose="020B0604020202020204" pitchFamily="34" charset="0"/>
                <a:ea typeface="Arial Unicode MS" panose="020B0604020202020204" pitchFamily="34" charset="-128"/>
                <a:cs typeface="Arial" panose="020B0604020202020204" pitchFamily="34" charset="0"/>
              </a:rPr>
              <a:t>associations and selected reporter applications - </a:t>
            </a:r>
            <a:r>
              <a:rPr lang="en-ZA" sz="1000" dirty="0">
                <a:latin typeface="Arial" panose="020B0604020202020204" pitchFamily="34" charset="0"/>
                <a:ea typeface="Arial Unicode MS" panose="020B0604020202020204" pitchFamily="34" charset="-128"/>
                <a:cs typeface="Arial" panose="020B0604020202020204" pitchFamily="34" charset="0"/>
              </a:rPr>
              <a:t>continue with existing DA185/RAS process: </a:t>
            </a:r>
          </a:p>
          <a:p>
            <a:pPr marL="171450" indent="-171450" algn="just" defTabSz="957798">
              <a:buFont typeface="Courier New" panose="02070309020205020404" pitchFamily="49" charset="0"/>
              <a:buChar char="o"/>
            </a:pPr>
            <a:endParaRPr lang="en-ZA" sz="1000" b="1" dirty="0" smtClean="0">
              <a:solidFill>
                <a:schemeClr val="accent3">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lgn="just" defTabSz="957798">
              <a:buFont typeface="Courier New" panose="02070309020205020404" pitchFamily="49" charset="0"/>
              <a:buChar char="o"/>
            </a:pPr>
            <a:endParaRPr lang="en-ZA" sz="1000" b="1" dirty="0" smtClean="0">
              <a:solidFill>
                <a:schemeClr val="accent3">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3" name="Group 2"/>
          <p:cNvGrpSpPr/>
          <p:nvPr/>
        </p:nvGrpSpPr>
        <p:grpSpPr>
          <a:xfrm>
            <a:off x="251520" y="1361569"/>
            <a:ext cx="2271698" cy="1213190"/>
            <a:chOff x="4685520" y="4519522"/>
            <a:chExt cx="2271698" cy="15240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993" y="4519522"/>
              <a:ext cx="21812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85520" y="4645421"/>
              <a:ext cx="2185372" cy="1159880"/>
            </a:xfrm>
            <a:prstGeom prst="rect">
              <a:avLst/>
            </a:prstGeom>
            <a:noFill/>
          </p:spPr>
          <p:txBody>
            <a:bodyPr wrap="square" rtlCol="0">
              <a:spAutoFit/>
            </a:bodyPr>
            <a:lstStyle/>
            <a:p>
              <a:pPr algn="ctr"/>
              <a:r>
                <a:rPr lang="en-ZA"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RLA Full Production Release </a:t>
              </a:r>
              <a:endParaRPr lang="en-ZA"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ZA"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September  2019</a:t>
              </a:r>
              <a:endParaRPr lang="en-ZA"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93" y="2574759"/>
            <a:ext cx="1139409" cy="42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descr="D:\Users\s2016583\Desktop\Sars offi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2574759"/>
            <a:ext cx="975553" cy="4221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83049"/>
            <a:ext cx="780530" cy="24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619672" y="2996953"/>
            <a:ext cx="817220" cy="2582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 b="1" dirty="0" smtClean="0"/>
              <a:t>Customs Office</a:t>
            </a:r>
            <a:endParaRPr lang="en-ZA" sz="600" b="1" dirty="0"/>
          </a:p>
        </p:txBody>
      </p:sp>
      <p:cxnSp>
        <p:nvCxnSpPr>
          <p:cNvPr id="13" name="Elbow Connector 12"/>
          <p:cNvCxnSpPr>
            <a:stCxn id="5" idx="3"/>
          </p:cNvCxnSpPr>
          <p:nvPr/>
        </p:nvCxnSpPr>
        <p:spPr>
          <a:xfrm flipV="1">
            <a:off x="2436892" y="2132856"/>
            <a:ext cx="1164375" cy="993209"/>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3768" y="1650286"/>
            <a:ext cx="937479" cy="461665"/>
          </a:xfrm>
          <a:prstGeom prst="rect">
            <a:avLst/>
          </a:prstGeom>
          <a:noFill/>
        </p:spPr>
        <p:txBody>
          <a:bodyPr wrap="square" rtlCol="0">
            <a:spAutoFit/>
          </a:bodyPr>
          <a:lstStyle/>
          <a:p>
            <a:pPr algn="ctr"/>
            <a:r>
              <a:rPr lang="en-ZA" sz="800" b="1" dirty="0" smtClean="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Open port by port for Branch Capture</a:t>
            </a:r>
            <a:endParaRPr lang="en-ZA" sz="8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14"/>
          <p:cNvSpPr txBox="1"/>
          <p:nvPr/>
        </p:nvSpPr>
        <p:spPr>
          <a:xfrm>
            <a:off x="3601267" y="2709500"/>
            <a:ext cx="1368151" cy="246221"/>
          </a:xfrm>
          <a:prstGeom prst="rect">
            <a:avLst/>
          </a:prstGeom>
          <a:noFill/>
        </p:spPr>
        <p:txBody>
          <a:bodyPr wrap="square" rtlCol="0">
            <a:spAutoFit/>
          </a:bodyPr>
          <a:lstStyle/>
          <a:p>
            <a:r>
              <a:rPr lang="en-ZA" sz="1000" b="1" dirty="0" smtClean="0">
                <a:latin typeface="Arial" panose="020B0604020202020204" pitchFamily="34" charset="0"/>
                <a:ea typeface="Arial Unicode MS" panose="020B0604020202020204" pitchFamily="34" charset="-128"/>
                <a:cs typeface="Arial" panose="020B0604020202020204" pitchFamily="34" charset="0"/>
              </a:rPr>
              <a:t>Sep -  Oct  2019</a:t>
            </a:r>
            <a:endParaRPr lang="en-ZA" sz="1000" b="1" dirty="0">
              <a:latin typeface="Arial" panose="020B0604020202020204" pitchFamily="34" charset="0"/>
              <a:ea typeface="Arial Unicode MS" panose="020B0604020202020204" pitchFamily="34" charset="-128"/>
              <a:cs typeface="Arial" panose="020B0604020202020204" pitchFamily="34" charset="0"/>
            </a:endParaRPr>
          </a:p>
        </p:txBody>
      </p:sp>
      <p:cxnSp>
        <p:nvCxnSpPr>
          <p:cNvPr id="19" name="Straight Arrow Connector 18"/>
          <p:cNvCxnSpPr/>
          <p:nvPr/>
        </p:nvCxnSpPr>
        <p:spPr>
          <a:xfrm flipV="1">
            <a:off x="4724400" y="2110429"/>
            <a:ext cx="1071736" cy="224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19135" y="2709500"/>
            <a:ext cx="1545153" cy="246221"/>
          </a:xfrm>
          <a:prstGeom prst="rect">
            <a:avLst/>
          </a:prstGeom>
          <a:noFill/>
        </p:spPr>
        <p:txBody>
          <a:bodyPr wrap="square" rtlCol="0">
            <a:spAutoFit/>
          </a:bodyPr>
          <a:lstStyle/>
          <a:p>
            <a:r>
              <a:rPr lang="en-ZA" sz="1000" b="1" dirty="0" smtClean="0">
                <a:latin typeface="Arial" panose="020B0604020202020204" pitchFamily="34" charset="0"/>
                <a:ea typeface="Arial Unicode MS" panose="020B0604020202020204" pitchFamily="34" charset="-128"/>
                <a:cs typeface="Arial" panose="020B0604020202020204" pitchFamily="34" charset="0"/>
              </a:rPr>
              <a:t>Oct – Nov 2019</a:t>
            </a:r>
            <a:endParaRPr lang="en-ZA" sz="1000" b="1" dirty="0">
              <a:latin typeface="Arial" panose="020B0604020202020204" pitchFamily="34" charset="0"/>
              <a:ea typeface="Arial Unicode MS" panose="020B0604020202020204" pitchFamily="34" charset="-128"/>
              <a:cs typeface="Arial" panose="020B0604020202020204" pitchFamily="34" charset="0"/>
            </a:endParaRPr>
          </a:p>
        </p:txBody>
      </p:sp>
      <p:sp>
        <p:nvSpPr>
          <p:cNvPr id="20" name="Oval 19"/>
          <p:cNvSpPr/>
          <p:nvPr/>
        </p:nvSpPr>
        <p:spPr>
          <a:xfrm>
            <a:off x="4845595" y="1670363"/>
            <a:ext cx="826717" cy="302955"/>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800"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stabilise</a:t>
            </a:r>
            <a:endParaRPr lang="en-ZA" sz="800"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Oval 30"/>
          <p:cNvSpPr/>
          <p:nvPr/>
        </p:nvSpPr>
        <p:spPr>
          <a:xfrm>
            <a:off x="7230963" y="1675596"/>
            <a:ext cx="826717" cy="302955"/>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800"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stabilise</a:t>
            </a:r>
            <a:endParaRPr lang="en-ZA" sz="800"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45" name="Straight Arrow Connector 44"/>
          <p:cNvCxnSpPr>
            <a:stCxn id="31" idx="4"/>
          </p:cNvCxnSpPr>
          <p:nvPr/>
        </p:nvCxnSpPr>
        <p:spPr>
          <a:xfrm>
            <a:off x="7644322" y="1978551"/>
            <a:ext cx="0" cy="8023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15251" y="2256319"/>
            <a:ext cx="981696" cy="584775"/>
          </a:xfrm>
          <a:prstGeom prst="rect">
            <a:avLst/>
          </a:prstGeom>
          <a:noFill/>
        </p:spPr>
        <p:txBody>
          <a:bodyPr wrap="square" rtlCol="0">
            <a:spAutoFit/>
          </a:bodyPr>
          <a:lstStyle/>
          <a:p>
            <a:r>
              <a:rPr lang="en-ZA" sz="800" b="1" dirty="0" smtClean="0">
                <a:latin typeface="Arial Unicode MS" panose="020B0604020202020204" pitchFamily="34" charset="-128"/>
                <a:ea typeface="Arial Unicode MS" panose="020B0604020202020204" pitchFamily="34" charset="-128"/>
                <a:cs typeface="Arial Unicode MS" panose="020B0604020202020204" pitchFamily="34" charset="-128"/>
              </a:rPr>
              <a:t>Extend to remaining Customs branches</a:t>
            </a:r>
            <a:endParaRPr lang="en-ZA" sz="8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ight Arrow 3"/>
          <p:cNvSpPr/>
          <p:nvPr/>
        </p:nvSpPr>
        <p:spPr>
          <a:xfrm>
            <a:off x="3563888" y="5348264"/>
            <a:ext cx="3456384" cy="936104"/>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Stop RAS registrations for new selected client types </a:t>
            </a:r>
            <a:endParaRPr lang="en-ZA" sz="1400" dirty="0"/>
          </a:p>
        </p:txBody>
      </p:sp>
      <p:sp>
        <p:nvSpPr>
          <p:cNvPr id="28" name="Title 5"/>
          <p:cNvSpPr>
            <a:spLocks noGrp="1"/>
          </p:cNvSpPr>
          <p:nvPr>
            <p:ph type="title"/>
          </p:nvPr>
        </p:nvSpPr>
        <p:spPr>
          <a:xfrm>
            <a:off x="341993" y="696517"/>
            <a:ext cx="7886700" cy="532606"/>
          </a:xfrm>
        </p:spPr>
        <p:txBody>
          <a:bodyPr>
            <a:normAutofit/>
          </a:bodyPr>
          <a:lstStyle/>
          <a:p>
            <a:r>
              <a:rPr lang="en-US" sz="2400" dirty="0" smtClean="0">
                <a:solidFill>
                  <a:schemeClr val="tx1">
                    <a:lumMod val="75000"/>
                    <a:lumOff val="25000"/>
                  </a:schemeClr>
                </a:solidFill>
                <a:latin typeface="Arial" charset="0"/>
                <a:ea typeface="+mn-ea"/>
                <a:cs typeface="+mn-cs"/>
              </a:rPr>
              <a:t>What </a:t>
            </a:r>
            <a:r>
              <a:rPr lang="en-US" sz="2400" dirty="0">
                <a:solidFill>
                  <a:schemeClr val="tx1">
                    <a:lumMod val="75000"/>
                    <a:lumOff val="25000"/>
                  </a:schemeClr>
                </a:solidFill>
                <a:latin typeface="Arial" charset="0"/>
                <a:ea typeface="+mn-ea"/>
                <a:cs typeface="+mn-cs"/>
              </a:rPr>
              <a:t>are we implementing?</a:t>
            </a:r>
          </a:p>
        </p:txBody>
      </p:sp>
      <p:sp>
        <p:nvSpPr>
          <p:cNvPr id="29" name="Title 5"/>
          <p:cNvSpPr txBox="1">
            <a:spLocks/>
          </p:cNvSpPr>
          <p:nvPr/>
        </p:nvSpPr>
        <p:spPr>
          <a:xfrm>
            <a:off x="329604" y="172312"/>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0" name="Rectangle 29"/>
          <p:cNvSpPr/>
          <p:nvPr/>
        </p:nvSpPr>
        <p:spPr>
          <a:xfrm>
            <a:off x="3601267" y="1437577"/>
            <a:ext cx="1123133" cy="1173974"/>
          </a:xfrm>
          <a:prstGeom prst="rect">
            <a:avLst/>
          </a:prstGeom>
          <a:solidFill>
            <a:schemeClr val="bg2">
              <a:lumMod val="25000"/>
            </a:schemeClr>
          </a:solidFill>
          <a:ln w="6350" cap="flat" cmpd="sng" algn="ctr">
            <a:solidFill>
              <a:srgbClr val="FFC000"/>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Alberton</a:t>
            </a:r>
          </a:p>
          <a:p>
            <a:pPr marR="0" lvl="0" algn="ctr" defTabSz="914400" eaLnBrk="1" fontAlgn="auto" latinLnBrk="0" hangingPunct="1">
              <a:lnSpc>
                <a:spcPct val="100000"/>
              </a:lnSpc>
              <a:spcBef>
                <a:spcPts val="0"/>
              </a:spcBef>
              <a:spcAft>
                <a:spcPts val="0"/>
              </a:spcAft>
              <a:buClrTx/>
              <a:buSzTx/>
              <a:tabLst/>
              <a:defRPr/>
            </a:pPr>
            <a:r>
              <a:rPr kumimoji="0" lang="en-ZA" sz="600" b="0" i="1" u="none" strike="noStrike" kern="0" cap="none" spc="0" normalizeH="0" baseline="0" noProof="0" dirty="0" smtClean="0">
                <a:ln>
                  <a:noFill/>
                </a:ln>
                <a:solidFill>
                  <a:schemeClr val="bg1"/>
                </a:solidFill>
                <a:effectLst/>
                <a:uLnTx/>
                <a:uFillTx/>
                <a:latin typeface="Arial"/>
                <a:ea typeface="+mn-ea"/>
                <a:cs typeface="+mn-cs"/>
              </a:rPr>
              <a:t>stabilise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Cape Town</a:t>
            </a:r>
          </a:p>
          <a:p>
            <a:pPr marR="0" lvl="0" algn="ctr" defTabSz="914400" eaLnBrk="1" fontAlgn="auto" latinLnBrk="0" hangingPunct="1">
              <a:lnSpc>
                <a:spcPct val="100000"/>
              </a:lnSpc>
              <a:spcBef>
                <a:spcPts val="0"/>
              </a:spcBef>
              <a:spcAft>
                <a:spcPts val="0"/>
              </a:spcAft>
              <a:buClrTx/>
              <a:buSzTx/>
              <a:tabLst/>
              <a:defRPr/>
            </a:pPr>
            <a:r>
              <a:rPr kumimoji="0" lang="en-ZA" sz="600" b="0" i="1" u="none" strike="noStrike" kern="0" cap="none" spc="0" normalizeH="0" baseline="0" noProof="0" dirty="0" smtClean="0">
                <a:ln>
                  <a:noFill/>
                </a:ln>
                <a:solidFill>
                  <a:schemeClr val="bg1"/>
                </a:solidFill>
                <a:effectLst/>
                <a:uLnTx/>
                <a:uFillTx/>
                <a:latin typeface="Arial"/>
                <a:ea typeface="+mn-ea"/>
                <a:cs typeface="+mn-cs"/>
              </a:rPr>
              <a:t>stabilise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Durban</a:t>
            </a:r>
          </a:p>
          <a:p>
            <a:pPr marR="0" lvl="0" algn="ctr" defTabSz="914400" eaLnBrk="1" fontAlgn="auto" latinLnBrk="0" hangingPunct="1">
              <a:lnSpc>
                <a:spcPct val="100000"/>
              </a:lnSpc>
              <a:spcBef>
                <a:spcPts val="0"/>
              </a:spcBef>
              <a:spcAft>
                <a:spcPts val="0"/>
              </a:spcAft>
              <a:buClrTx/>
              <a:buSzTx/>
              <a:tabLst/>
              <a:defRPr/>
            </a:pPr>
            <a:r>
              <a:rPr kumimoji="0" lang="en-ZA" sz="600" b="0" i="1" u="none" strike="noStrike" kern="0" cap="none" spc="0" normalizeH="0" baseline="0" noProof="0" dirty="0" smtClean="0">
                <a:ln>
                  <a:noFill/>
                </a:ln>
                <a:solidFill>
                  <a:schemeClr val="bg1"/>
                </a:solidFill>
                <a:effectLst/>
                <a:uLnTx/>
                <a:uFillTx/>
                <a:latin typeface="Arial"/>
                <a:ea typeface="+mn-ea"/>
                <a:cs typeface="+mn-cs"/>
              </a:rPr>
              <a:t>stabilise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Pretoria (CBD)</a:t>
            </a:r>
          </a:p>
          <a:p>
            <a:pPr lvl="0" algn="ctr"/>
            <a:r>
              <a:rPr lang="en-ZA" sz="700" i="1" kern="0" dirty="0">
                <a:solidFill>
                  <a:schemeClr val="bg1"/>
                </a:solidFill>
              </a:rPr>
              <a:t>stabilise</a:t>
            </a:r>
            <a:endParaRPr kumimoji="0" lang="en-ZA" sz="800" b="1" i="1" u="none" strike="noStrike" kern="0" cap="none" spc="0" normalizeH="0" baseline="0" noProof="0" dirty="0" smtClean="0">
              <a:ln>
                <a:noFill/>
              </a:ln>
              <a:solidFill>
                <a:schemeClr val="bg1"/>
              </a:solidFill>
              <a:effectLst/>
              <a:uLnTx/>
              <a:uFillTx/>
              <a:latin typeface="Arial"/>
            </a:endParaRPr>
          </a:p>
        </p:txBody>
      </p:sp>
      <p:sp>
        <p:nvSpPr>
          <p:cNvPr id="34" name="Rectangle 33"/>
          <p:cNvSpPr/>
          <p:nvPr/>
        </p:nvSpPr>
        <p:spPr>
          <a:xfrm>
            <a:off x="5872336" y="1437577"/>
            <a:ext cx="1224136" cy="1196983"/>
          </a:xfrm>
          <a:prstGeom prst="rect">
            <a:avLst/>
          </a:prstGeom>
          <a:solidFill>
            <a:schemeClr val="bg2">
              <a:lumMod val="25000"/>
            </a:schemeClr>
          </a:solidFill>
          <a:ln w="6350" cap="flat" cmpd="sng" algn="ctr">
            <a:solidFill>
              <a:srgbClr val="FFC000"/>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OR Tambo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Fiksburg</a:t>
            </a:r>
            <a:r>
              <a:rPr kumimoji="0" lang="en-ZA" sz="800" b="0" i="0" u="none" strike="noStrike" kern="0" cap="none" spc="0" normalizeH="0" baseline="0" noProof="0" dirty="0" smtClean="0">
                <a:ln>
                  <a:noFill/>
                </a:ln>
                <a:solidFill>
                  <a:schemeClr val="bg1"/>
                </a:solidFill>
                <a:effectLst/>
                <a:uLnTx/>
                <a:uFillTx/>
                <a:latin typeface="Arial"/>
                <a:ea typeface="+mn-ea"/>
                <a:cs typeface="+mn-cs"/>
              </a:rPr>
              <a:t> Bridge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Lebombo</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Oshoek</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Nakop</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p:txBody>
      </p:sp>
      <p:sp>
        <p:nvSpPr>
          <p:cNvPr id="35" name="Rectangle 34"/>
          <p:cNvSpPr/>
          <p:nvPr/>
        </p:nvSpPr>
        <p:spPr>
          <a:xfrm>
            <a:off x="5872336" y="3050972"/>
            <a:ext cx="2528713" cy="2197304"/>
          </a:xfrm>
          <a:prstGeom prst="rect">
            <a:avLst/>
          </a:prstGeom>
          <a:solidFill>
            <a:schemeClr val="bg2">
              <a:lumMod val="25000"/>
            </a:schemeClr>
          </a:solidFill>
          <a:ln w="6350" cap="flat" cmpd="sng" algn="ctr">
            <a:solidFill>
              <a:srgbClr val="FFC000"/>
            </a:solidFill>
            <a:prstDash val="solid"/>
            <a:miter lim="800000"/>
          </a:ln>
          <a:effectLst/>
        </p:spPr>
        <p:txBody>
          <a:bodyPr rtlCol="0" anchor="ctr"/>
          <a:lstStyle/>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Maseru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Bridge;Port</a:t>
            </a:r>
            <a:r>
              <a:rPr kumimoji="0" lang="en-ZA" sz="800" b="0" i="0" u="none" strike="noStrike" kern="0" cap="none" spc="0" normalizeH="0" baseline="0" noProof="0" dirty="0" smtClean="0">
                <a:ln>
                  <a:noFill/>
                </a:ln>
                <a:solidFill>
                  <a:schemeClr val="bg1"/>
                </a:solidFill>
                <a:effectLst/>
                <a:uLnTx/>
                <a:uFillTx/>
                <a:latin typeface="Arial"/>
                <a:ea typeface="+mn-ea"/>
                <a:cs typeface="+mn-cs"/>
              </a:rPr>
              <a:t> Elizabeth</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Groblers</a:t>
            </a:r>
            <a:r>
              <a:rPr lang="en-ZA" sz="800" kern="0" dirty="0">
                <a:solidFill>
                  <a:schemeClr val="bg1"/>
                </a:solidFill>
                <a:latin typeface="Arial"/>
              </a:rPr>
              <a:t>b</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ridge;Bloemfontein</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Beitbridge;Kopfontein</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Pietermaritzburg;</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Stellenbosch;Qacha’s</a:t>
            </a:r>
            <a:r>
              <a:rPr kumimoji="0" lang="en-ZA" sz="800" b="0" i="0" u="none" strike="noStrike" kern="0" cap="none" spc="0" normalizeH="0" baseline="0" noProof="0" dirty="0" smtClean="0">
                <a:ln>
                  <a:noFill/>
                </a:ln>
                <a:solidFill>
                  <a:schemeClr val="bg1"/>
                </a:solidFill>
                <a:effectLst/>
                <a:uLnTx/>
                <a:uFillTx/>
                <a:latin typeface="Arial"/>
                <a:ea typeface="+mn-ea"/>
                <a:cs typeface="+mn-cs"/>
              </a:rPr>
              <a:t> Nek;</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Van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Rooyenshek</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chemeClr val="bg1"/>
                </a:solidFill>
                <a:effectLst/>
                <a:uLnTx/>
                <a:uFillTx/>
                <a:latin typeface="Arial"/>
                <a:ea typeface="+mn-ea"/>
                <a:cs typeface="+mn-cs"/>
              </a:rPr>
              <a:t>East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London;Nelspruit</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Kimberley;Mahamba</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Worcester;Richards</a:t>
            </a:r>
            <a:r>
              <a:rPr kumimoji="0" lang="en-ZA" sz="800" b="0" i="0" u="none" strike="noStrike" kern="0" cap="none" spc="0" normalizeH="0" baseline="0" noProof="0" dirty="0" smtClean="0">
                <a:ln>
                  <a:noFill/>
                </a:ln>
                <a:solidFill>
                  <a:schemeClr val="bg1"/>
                </a:solidFill>
                <a:effectLst/>
                <a:uLnTx/>
                <a:uFillTx/>
                <a:latin typeface="Arial"/>
                <a:ea typeface="+mn-ea"/>
                <a:cs typeface="+mn-cs"/>
              </a:rPr>
              <a:t> Bay;</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Ramatlabama;Paarl</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Oudtshoorn;Caledonspoort</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Skilpadshek;Vredendal</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Robertson;Lanseria</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Jeppes</a:t>
            </a:r>
            <a:r>
              <a:rPr kumimoji="0" lang="en-ZA" sz="800" b="0" i="0" u="none" strike="noStrike" kern="0" cap="none" spc="0" normalizeH="0" baseline="0" noProof="0" dirty="0" smtClean="0">
                <a:ln>
                  <a:noFill/>
                </a:ln>
                <a:solidFill>
                  <a:schemeClr val="bg1"/>
                </a:solidFill>
                <a:effectLst/>
                <a:uLnTx/>
                <a:uFillTx/>
                <a:latin typeface="Arial"/>
                <a:ea typeface="+mn-ea"/>
                <a:cs typeface="+mn-cs"/>
              </a:rPr>
              <a:t>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Reef;Polokwane</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Golela;Mossel</a:t>
            </a:r>
            <a:r>
              <a:rPr kumimoji="0" lang="en-ZA" sz="800" b="0" i="0" u="none" strike="noStrike" kern="0" cap="none" spc="0" normalizeH="0" baseline="0" noProof="0" dirty="0" smtClean="0">
                <a:ln>
                  <a:noFill/>
                </a:ln>
                <a:solidFill>
                  <a:schemeClr val="bg1"/>
                </a:solidFill>
                <a:effectLst/>
                <a:uLnTx/>
                <a:uFillTx/>
                <a:latin typeface="Arial"/>
                <a:ea typeface="+mn-ea"/>
                <a:cs typeface="+mn-cs"/>
              </a:rPr>
              <a:t>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Bay;Vioolsdrift</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Mananga;Mmabatho;Nerston</a:t>
            </a:r>
            <a:r>
              <a:rPr kumimoji="0" lang="en-ZA" sz="800" b="0" i="0" u="none" strike="noStrike" kern="0" cap="none" spc="0" normalizeH="0" baseline="0" noProof="0" dirty="0" smtClean="0">
                <a:ln>
                  <a:noFill/>
                </a:ln>
                <a:solidFill>
                  <a:schemeClr val="bg1"/>
                </a:solidFill>
                <a:effectLst/>
                <a:uLnTx/>
                <a:uFillTx/>
                <a:latin typeface="Arial"/>
                <a:ea typeface="+mn-ea"/>
                <a:cs typeface="+mn-cs"/>
              </a:rPr>
              <a:t>;</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Pilanesberg;Port</a:t>
            </a:r>
            <a:r>
              <a:rPr kumimoji="0" lang="en-ZA" sz="800" b="0" i="0" u="none" strike="noStrike" kern="0" cap="none" spc="0" normalizeH="0" baseline="0" noProof="0" dirty="0" smtClean="0">
                <a:ln>
                  <a:noFill/>
                </a:ln>
                <a:solidFill>
                  <a:schemeClr val="bg1"/>
                </a:solidFill>
                <a:effectLst/>
                <a:uLnTx/>
                <a:uFillTx/>
                <a:latin typeface="Arial"/>
                <a:ea typeface="+mn-ea"/>
                <a:cs typeface="+mn-cs"/>
              </a:rPr>
              <a:t> Elizabeth;</a:t>
            </a:r>
          </a:p>
          <a:p>
            <a:pPr marL="171450" marR="0" lvl="0" indent="-17145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err="1" smtClean="0">
                <a:ln>
                  <a:noFill/>
                </a:ln>
                <a:solidFill>
                  <a:schemeClr val="bg1"/>
                </a:solidFill>
                <a:effectLst/>
                <a:uLnTx/>
                <a:uFillTx/>
                <a:latin typeface="Arial"/>
                <a:ea typeface="+mn-ea"/>
                <a:cs typeface="+mn-cs"/>
              </a:rPr>
              <a:t>Saldanha</a:t>
            </a:r>
            <a:r>
              <a:rPr kumimoji="0" lang="en-ZA" sz="800" b="0" i="0" u="none" strike="noStrike" kern="0" cap="none" spc="0" normalizeH="0" baseline="0" noProof="0" dirty="0" smtClean="0">
                <a:ln>
                  <a:noFill/>
                </a:ln>
                <a:solidFill>
                  <a:schemeClr val="bg1"/>
                </a:solidFill>
                <a:effectLst/>
                <a:uLnTx/>
                <a:uFillTx/>
                <a:latin typeface="Arial"/>
                <a:ea typeface="+mn-ea"/>
                <a:cs typeface="+mn-cs"/>
              </a:rPr>
              <a:t> </a:t>
            </a:r>
            <a:r>
              <a:rPr kumimoji="0" lang="en-ZA" sz="800" b="0" i="0" u="none" strike="noStrike" kern="0" cap="none" spc="0" normalizeH="0" baseline="0" noProof="0" dirty="0" err="1" smtClean="0">
                <a:ln>
                  <a:noFill/>
                </a:ln>
                <a:solidFill>
                  <a:schemeClr val="bg1"/>
                </a:solidFill>
                <a:effectLst/>
                <a:uLnTx/>
                <a:uFillTx/>
                <a:latin typeface="Arial"/>
                <a:ea typeface="+mn-ea"/>
                <a:cs typeface="+mn-cs"/>
              </a:rPr>
              <a:t>Bay;Upington</a:t>
            </a:r>
            <a:endParaRPr kumimoji="0" lang="en-ZA" sz="800" b="0" i="0" u="none" strike="noStrike" kern="0" cap="none" spc="0" normalizeH="0" baseline="0" noProof="0" dirty="0" smtClean="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9603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532606"/>
          </a:xfrm>
        </p:spPr>
        <p:txBody>
          <a:bodyPr>
            <a:normAutofit/>
          </a:bodyPr>
          <a:lstStyle/>
          <a:p>
            <a:r>
              <a:rPr lang="en-US" sz="2400" dirty="0">
                <a:solidFill>
                  <a:schemeClr val="tx1"/>
                </a:solidFill>
                <a:latin typeface="Arial" charset="0"/>
              </a:rPr>
              <a:t>Relationship Management Module</a:t>
            </a:r>
            <a:endParaRPr lang="en-US" sz="2400" dirty="0">
              <a:solidFill>
                <a:schemeClr val="tx1"/>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39</a:t>
            </a:fld>
            <a:endParaRPr lang="en-US" sz="1200" b="0" dirty="0">
              <a:solidFill>
                <a:srgbClr val="004C85"/>
              </a:solidFill>
            </a:endParaRPr>
          </a:p>
        </p:txBody>
      </p:sp>
      <p:sp>
        <p:nvSpPr>
          <p:cNvPr id="8" name="Title 5"/>
          <p:cNvSpPr txBox="1">
            <a:spLocks/>
          </p:cNvSpPr>
          <p:nvPr/>
        </p:nvSpPr>
        <p:spPr>
          <a:xfrm>
            <a:off x="341993" y="40833"/>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 name="TextBox 2"/>
          <p:cNvSpPr txBox="1"/>
          <p:nvPr/>
        </p:nvSpPr>
        <p:spPr>
          <a:xfrm>
            <a:off x="332519" y="882112"/>
            <a:ext cx="8455221" cy="338554"/>
          </a:xfrm>
          <a:prstGeom prst="rect">
            <a:avLst/>
          </a:prstGeom>
          <a:noFill/>
        </p:spPr>
        <p:txBody>
          <a:bodyPr wrap="square" rtlCol="0">
            <a:spAutoFit/>
          </a:bodyPr>
          <a:lstStyle/>
          <a:p>
            <a:r>
              <a:rPr lang="en-ZA" sz="1600" dirty="0" smtClean="0"/>
              <a:t>Relationships disclosed will be updated on the Dashboard which both parties have sight of  </a:t>
            </a:r>
            <a:endParaRPr lang="en-ZA" sz="1600" dirty="0"/>
          </a:p>
        </p:txBody>
      </p:sp>
      <p:pic>
        <p:nvPicPr>
          <p:cNvPr id="9" name="Picture 8"/>
          <p:cNvPicPr/>
          <p:nvPr/>
        </p:nvPicPr>
        <p:blipFill>
          <a:blip r:embed="rId3"/>
          <a:stretch>
            <a:fillRect/>
          </a:stretch>
        </p:blipFill>
        <p:spPr>
          <a:xfrm>
            <a:off x="451262" y="1583055"/>
            <a:ext cx="7777431" cy="4520862"/>
          </a:xfrm>
          <a:prstGeom prst="rect">
            <a:avLst/>
          </a:prstGeom>
        </p:spPr>
      </p:pic>
    </p:spTree>
    <p:extLst>
      <p:ext uri="{BB962C8B-B14F-4D97-AF65-F5344CB8AC3E}">
        <p14:creationId xmlns:p14="http://schemas.microsoft.com/office/powerpoint/2010/main" val="589917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40</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US" sz="2400" dirty="0" err="1">
                <a:solidFill>
                  <a:schemeClr val="tx1">
                    <a:lumMod val="75000"/>
                    <a:lumOff val="25000"/>
                  </a:schemeClr>
                </a:solidFill>
                <a:latin typeface="Arial" charset="0"/>
              </a:rPr>
              <a:t>eFiling</a:t>
            </a:r>
            <a:r>
              <a:rPr lang="en-US" sz="2400" dirty="0">
                <a:solidFill>
                  <a:schemeClr val="tx1">
                    <a:lumMod val="75000"/>
                    <a:lumOff val="25000"/>
                  </a:schemeClr>
                </a:solidFill>
                <a:latin typeface="Arial" charset="0"/>
              </a:rPr>
              <a:t> vs </a:t>
            </a:r>
            <a:r>
              <a:rPr lang="en-US" sz="2400" dirty="0" smtClean="0">
                <a:solidFill>
                  <a:schemeClr val="tx1">
                    <a:lumMod val="75000"/>
                    <a:lumOff val="25000"/>
                  </a:schemeClr>
                </a:solidFill>
                <a:latin typeface="Arial" charset="0"/>
              </a:rPr>
              <a:t>Branch Submission</a:t>
            </a:r>
            <a:endParaRPr lang="en-US" sz="2400" dirty="0">
              <a:solidFill>
                <a:schemeClr val="tx1">
                  <a:lumMod val="75000"/>
                  <a:lumOff val="25000"/>
                </a:schemeClr>
              </a:solidFill>
              <a:latin typeface="Arial" charset="0"/>
            </a:endParaRPr>
          </a:p>
          <a:p>
            <a:pPr algn="ctr"/>
            <a:endParaRPr lang="en-ZA" sz="2400" dirty="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56526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41</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14" name="Content Placeholder 13"/>
          <p:cNvSpPr>
            <a:spLocks noGrp="1"/>
          </p:cNvSpPr>
          <p:nvPr>
            <p:ph idx="1"/>
          </p:nvPr>
        </p:nvSpPr>
        <p:spPr>
          <a:xfrm>
            <a:off x="457200" y="1137037"/>
            <a:ext cx="8229600" cy="5099989"/>
          </a:xfrm>
        </p:spPr>
        <p:txBody>
          <a:bodyPr>
            <a:noAutofit/>
          </a:bodyPr>
          <a:lstStyle/>
          <a:p>
            <a:pPr marL="171450" lvl="0" indent="-171450">
              <a:lnSpc>
                <a:spcPct val="100000"/>
              </a:lnSpc>
              <a:buFont typeface="Arial" panose="020B0604020202020204" pitchFamily="34" charset="0"/>
              <a:buChar char="•"/>
            </a:pPr>
            <a:r>
              <a:rPr lang="en-ZA" sz="1600" dirty="0" smtClean="0">
                <a:solidFill>
                  <a:schemeClr val="tx1"/>
                </a:solidFill>
              </a:rPr>
              <a:t>There is no need to come into an office and queue for application submissions;</a:t>
            </a:r>
          </a:p>
          <a:p>
            <a:pPr marL="171450" lvl="0" indent="-171450">
              <a:lnSpc>
                <a:spcPct val="100000"/>
              </a:lnSpc>
              <a:buFont typeface="Arial" panose="020B0604020202020204" pitchFamily="34" charset="0"/>
              <a:buChar char="•"/>
            </a:pPr>
            <a:r>
              <a:rPr lang="en-ZA" sz="1600" dirty="0" smtClean="0">
                <a:solidFill>
                  <a:schemeClr val="tx1"/>
                </a:solidFill>
              </a:rPr>
              <a:t>The system indicates documents required at time of submission;</a:t>
            </a:r>
          </a:p>
          <a:p>
            <a:pPr marL="171450" lvl="0" indent="-171450">
              <a:lnSpc>
                <a:spcPct val="100000"/>
              </a:lnSpc>
              <a:buFont typeface="Arial" panose="020B0604020202020204" pitchFamily="34" charset="0"/>
              <a:buChar char="•"/>
            </a:pPr>
            <a:r>
              <a:rPr lang="en-ZA" sz="1600" dirty="0" smtClean="0">
                <a:solidFill>
                  <a:schemeClr val="tx1"/>
                </a:solidFill>
              </a:rPr>
              <a:t>You are able to electronically view your profile and submission status via the CTP dashboard;</a:t>
            </a:r>
          </a:p>
          <a:p>
            <a:pPr marL="171450" lvl="0" indent="-171450">
              <a:lnSpc>
                <a:spcPct val="100000"/>
              </a:lnSpc>
              <a:buFont typeface="Arial" panose="020B0604020202020204" pitchFamily="34" charset="0"/>
              <a:buChar char="•"/>
            </a:pPr>
            <a:r>
              <a:rPr lang="en-ZA" sz="1600" dirty="0" smtClean="0">
                <a:solidFill>
                  <a:schemeClr val="tx1"/>
                </a:solidFill>
              </a:rPr>
              <a:t>You are able to electronically upload required documents;</a:t>
            </a:r>
          </a:p>
          <a:p>
            <a:pPr marL="171450" lvl="0" indent="-171450">
              <a:lnSpc>
                <a:spcPct val="100000"/>
              </a:lnSpc>
              <a:buFont typeface="Arial" panose="020B0604020202020204" pitchFamily="34" charset="0"/>
              <a:buChar char="•"/>
            </a:pPr>
            <a:r>
              <a:rPr lang="en-ZA" sz="1600" dirty="0" smtClean="0">
                <a:solidFill>
                  <a:schemeClr val="tx1"/>
                </a:solidFill>
              </a:rPr>
              <a:t>Notifications received from Customs can be viewed via the dashboard;</a:t>
            </a:r>
          </a:p>
          <a:p>
            <a:pPr marL="171450" lvl="0" indent="-171450">
              <a:lnSpc>
                <a:spcPct val="100000"/>
              </a:lnSpc>
              <a:buFont typeface="Arial" panose="020B0604020202020204" pitchFamily="34" charset="0"/>
              <a:buChar char="•"/>
            </a:pPr>
            <a:r>
              <a:rPr lang="en-ZA" sz="1600" dirty="0" smtClean="0">
                <a:solidFill>
                  <a:schemeClr val="tx1"/>
                </a:solidFill>
              </a:rPr>
              <a:t>Correspondence will be managed via SMS / email notifications;</a:t>
            </a:r>
          </a:p>
          <a:p>
            <a:pPr marL="171450" lvl="0" indent="-171450">
              <a:lnSpc>
                <a:spcPct val="100000"/>
              </a:lnSpc>
              <a:buFont typeface="Arial" panose="020B0604020202020204" pitchFamily="34" charset="0"/>
              <a:buChar char="•"/>
            </a:pPr>
            <a:r>
              <a:rPr lang="en-ZA" sz="1600" dirty="0" smtClean="0">
                <a:solidFill>
                  <a:schemeClr val="tx1"/>
                </a:solidFill>
              </a:rPr>
              <a:t>You will be able to save draft applications and return to them at a later stage in case you do not have all the necessary information;</a:t>
            </a:r>
          </a:p>
          <a:p>
            <a:pPr marL="171450" lvl="0" indent="-171450">
              <a:lnSpc>
                <a:spcPct val="100000"/>
              </a:lnSpc>
              <a:buFont typeface="Arial" panose="020B0604020202020204" pitchFamily="34" charset="0"/>
              <a:buChar char="•"/>
            </a:pPr>
            <a:r>
              <a:rPr lang="en-ZA" sz="1600" dirty="0" smtClean="0">
                <a:solidFill>
                  <a:schemeClr val="tx1"/>
                </a:solidFill>
              </a:rPr>
              <a:t>Disclosure </a:t>
            </a:r>
            <a:r>
              <a:rPr lang="en-ZA" sz="1600" dirty="0">
                <a:solidFill>
                  <a:schemeClr val="tx1"/>
                </a:solidFill>
              </a:rPr>
              <a:t>and subsequent management of </a:t>
            </a:r>
            <a:r>
              <a:rPr lang="en-ZA" sz="1600" dirty="0" smtClean="0">
                <a:solidFill>
                  <a:schemeClr val="tx1"/>
                </a:solidFill>
              </a:rPr>
              <a:t>relationships will be done electronically;</a:t>
            </a:r>
          </a:p>
          <a:p>
            <a:pPr marL="171450" lvl="0" indent="-171450">
              <a:lnSpc>
                <a:spcPct val="100000"/>
              </a:lnSpc>
              <a:buFont typeface="Arial" panose="020B0604020202020204" pitchFamily="34" charset="0"/>
              <a:buChar char="•"/>
            </a:pPr>
            <a:r>
              <a:rPr lang="en-ZA" sz="1600" dirty="0" smtClean="0">
                <a:solidFill>
                  <a:schemeClr val="tx1"/>
                </a:solidFill>
              </a:rPr>
              <a:t>You will have access to your information via the dashboard at </a:t>
            </a:r>
            <a:r>
              <a:rPr lang="en-ZA" sz="1600" dirty="0">
                <a:solidFill>
                  <a:schemeClr val="tx1"/>
                </a:solidFill>
              </a:rPr>
              <a:t>any </a:t>
            </a:r>
            <a:r>
              <a:rPr lang="en-ZA" sz="1600" dirty="0" smtClean="0">
                <a:solidFill>
                  <a:schemeClr val="tx1"/>
                </a:solidFill>
              </a:rPr>
              <a:t>time.</a:t>
            </a:r>
          </a:p>
          <a:p>
            <a:pPr marL="171450" lvl="0" indent="-171450">
              <a:lnSpc>
                <a:spcPct val="100000"/>
              </a:lnSpc>
              <a:buFont typeface="Arial" panose="020B0604020202020204" pitchFamily="34" charset="0"/>
              <a:buChar char="•"/>
            </a:pPr>
            <a:r>
              <a:rPr lang="en-ZA" sz="1600" dirty="0" smtClean="0">
                <a:solidFill>
                  <a:schemeClr val="tx1"/>
                </a:solidFill>
              </a:rPr>
              <a:t>Will be able to save an application in draft prior to submission but this must be submitted to Customs for processing with in 7 days, or else the system will auto- abandon the drafted application</a:t>
            </a:r>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schemeClr val="tx1">
                    <a:lumMod val="75000"/>
                    <a:lumOff val="25000"/>
                  </a:schemeClr>
                </a:solidFill>
                <a:latin typeface="Arial" charset="0"/>
                <a:ea typeface="+mn-ea"/>
                <a:cs typeface="+mn-cs"/>
              </a:rPr>
              <a:t>Submission via </a:t>
            </a:r>
            <a:r>
              <a:rPr lang="en-US" sz="2000" dirty="0" err="1">
                <a:solidFill>
                  <a:schemeClr val="tx1">
                    <a:lumMod val="75000"/>
                    <a:lumOff val="25000"/>
                  </a:schemeClr>
                </a:solidFill>
                <a:latin typeface="Arial" charset="0"/>
                <a:ea typeface="+mn-ea"/>
                <a:cs typeface="+mn-cs"/>
              </a:rPr>
              <a:t>eFiling</a:t>
            </a:r>
            <a:r>
              <a:rPr lang="en-US" sz="2000" dirty="0" smtClean="0">
                <a:solidFill>
                  <a:schemeClr val="tx1">
                    <a:lumMod val="75000"/>
                    <a:lumOff val="25000"/>
                  </a:schemeClr>
                </a:solidFill>
                <a:latin typeface="Arial" charset="0"/>
                <a:ea typeface="+mn-ea"/>
                <a:cs typeface="+mn-cs"/>
              </a:rPr>
              <a:t>:</a:t>
            </a:r>
            <a:endParaRPr lang="en-US" sz="2000" dirty="0">
              <a:solidFill>
                <a:schemeClr val="tx1">
                  <a:lumMod val="75000"/>
                  <a:lumOff val="25000"/>
                </a:schemeClr>
              </a:solidFill>
              <a:latin typeface="Arial" charset="0"/>
              <a:ea typeface="+mn-ea"/>
              <a:cs typeface="+mn-cs"/>
            </a:endParaRPr>
          </a:p>
        </p:txBody>
      </p:sp>
      <p:sp>
        <p:nvSpPr>
          <p:cNvPr id="7" name="Title 5"/>
          <p:cNvSpPr txBox="1">
            <a:spLocks/>
          </p:cNvSpPr>
          <p:nvPr/>
        </p:nvSpPr>
        <p:spPr>
          <a:xfrm>
            <a:off x="446562" y="103366"/>
            <a:ext cx="7886700" cy="450849"/>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282258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42</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14" name="Content Placeholder 13"/>
          <p:cNvSpPr>
            <a:spLocks noGrp="1"/>
          </p:cNvSpPr>
          <p:nvPr>
            <p:ph idx="1"/>
          </p:nvPr>
        </p:nvSpPr>
        <p:spPr>
          <a:xfrm>
            <a:off x="457200" y="980728"/>
            <a:ext cx="8229600" cy="5242271"/>
          </a:xfrm>
        </p:spPr>
        <p:txBody>
          <a:bodyPr>
            <a:noAutofit/>
          </a:bodyPr>
          <a:lstStyle/>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You will need to come into the Customs branch to submit a hard copy application and supporting documents;</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There could be extended queuing time as the application has to be captured by a Service Agent;</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Upon completion, you will have to take back all hard copy documents to your office;</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If you have forgotten necessary information/documentation, you will have to return to the branch to complete the application;</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You will have to come back to the branch to access any communication submitted to your dashboard;</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You will have to return to the branch to:  </a:t>
            </a:r>
          </a:p>
          <a:p>
            <a:pPr marL="857250" lvl="1"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access your dashboard to view your profile;</a:t>
            </a:r>
          </a:p>
          <a:p>
            <a:pPr marL="857250" lvl="1"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disclose your relationships;</a:t>
            </a:r>
          </a:p>
          <a:p>
            <a:pPr marL="857250" lvl="1"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accept relationships disclosed with you;</a:t>
            </a:r>
          </a:p>
          <a:p>
            <a:pPr marL="857250" lvl="1"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cancel any relationships no longer required</a:t>
            </a:r>
            <a:r>
              <a:rPr lang="en-ZA" sz="1600" dirty="0">
                <a:solidFill>
                  <a:schemeClr val="tx1"/>
                </a:solidFill>
              </a:rPr>
              <a:t>.</a:t>
            </a:r>
            <a:r>
              <a:rPr lang="en-ZA" sz="1600" dirty="0" smtClean="0">
                <a:solidFill>
                  <a:schemeClr val="tx1"/>
                </a:solidFill>
              </a:rPr>
              <a:t>  </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Access to your information via the dashboard is during operational hours only.</a:t>
            </a:r>
          </a:p>
          <a:p>
            <a:pPr marL="171450" lvl="0" indent="-171450">
              <a:lnSpc>
                <a:spcPct val="100000"/>
              </a:lnSpc>
              <a:spcBef>
                <a:spcPts val="0"/>
              </a:spcBef>
              <a:spcAft>
                <a:spcPts val="600"/>
              </a:spcAft>
              <a:buFont typeface="Arial" panose="020B0604020202020204" pitchFamily="34" charset="0"/>
              <a:buChar char="•"/>
            </a:pPr>
            <a:r>
              <a:rPr lang="en-ZA" sz="1600" dirty="0" smtClean="0">
                <a:solidFill>
                  <a:schemeClr val="tx1"/>
                </a:solidFill>
              </a:rPr>
              <a:t>Applications can not be saved @ BFE – must be presented withy full and complete information in order to submit application for registration</a:t>
            </a:r>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schemeClr val="tx1">
                    <a:lumMod val="75000"/>
                    <a:lumOff val="25000"/>
                  </a:schemeClr>
                </a:solidFill>
                <a:latin typeface="Arial" charset="0"/>
                <a:ea typeface="+mn-ea"/>
                <a:cs typeface="+mn-cs"/>
              </a:rPr>
              <a:t>Submission </a:t>
            </a:r>
            <a:r>
              <a:rPr lang="en-US" sz="2000" dirty="0">
                <a:solidFill>
                  <a:schemeClr val="tx1">
                    <a:lumMod val="75000"/>
                    <a:lumOff val="25000"/>
                  </a:schemeClr>
                </a:solidFill>
                <a:latin typeface="Arial" charset="0"/>
                <a:ea typeface="+mn-ea"/>
                <a:cs typeface="+mn-cs"/>
              </a:rPr>
              <a:t>via Branch:</a:t>
            </a:r>
          </a:p>
          <a:p>
            <a:endParaRPr lang="en-US" sz="2000" dirty="0">
              <a:solidFill>
                <a:schemeClr val="tx1">
                  <a:lumMod val="75000"/>
                  <a:lumOff val="25000"/>
                </a:schemeClr>
              </a:solidFill>
              <a:latin typeface="Arial" charset="0"/>
              <a:ea typeface="+mn-ea"/>
              <a:cs typeface="+mn-cs"/>
            </a:endParaRPr>
          </a:p>
        </p:txBody>
      </p:sp>
      <p:sp>
        <p:nvSpPr>
          <p:cNvPr id="7" name="Title 5"/>
          <p:cNvSpPr txBox="1">
            <a:spLocks/>
          </p:cNvSpPr>
          <p:nvPr/>
        </p:nvSpPr>
        <p:spPr>
          <a:xfrm>
            <a:off x="446562" y="95416"/>
            <a:ext cx="7886700" cy="458800"/>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158604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43</a:t>
            </a:fld>
            <a:endParaRPr lang="en-ZA" dirty="0"/>
          </a:p>
        </p:txBody>
      </p:sp>
      <p:sp>
        <p:nvSpPr>
          <p:cNvPr id="12" name="Title 5"/>
          <p:cNvSpPr txBox="1">
            <a:spLocks/>
          </p:cNvSpPr>
          <p:nvPr/>
        </p:nvSpPr>
        <p:spPr>
          <a:xfrm>
            <a:off x="529649" y="2487227"/>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2400" dirty="0">
                <a:solidFill>
                  <a:schemeClr val="tx1">
                    <a:lumMod val="75000"/>
                    <a:lumOff val="25000"/>
                  </a:schemeClr>
                </a:solidFill>
                <a:latin typeface="Arial" charset="0"/>
                <a:ea typeface="+mn-ea"/>
                <a:cs typeface="+mn-cs"/>
              </a:rPr>
              <a:t>Anticipated impact on Trade</a:t>
            </a:r>
            <a:endParaRPr lang="en-ZA" sz="2400" dirty="0" smtClean="0">
              <a:solidFill>
                <a:schemeClr val="tx1">
                  <a:lumMod val="75000"/>
                  <a:lumOff val="25000"/>
                </a:schemeClr>
              </a:solidFill>
              <a:latin typeface="Arial" charset="0"/>
              <a:ea typeface="+mn-ea"/>
              <a:cs typeface="+mn-cs"/>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smtClean="0"/>
              <a:t>New Customs Acts Programme (NCAP)</a:t>
            </a:r>
            <a:endParaRPr lang="en-US" dirty="0"/>
          </a:p>
        </p:txBody>
      </p:sp>
    </p:spTree>
    <p:extLst>
      <p:ext uri="{BB962C8B-B14F-4D97-AF65-F5344CB8AC3E}">
        <p14:creationId xmlns:p14="http://schemas.microsoft.com/office/powerpoint/2010/main" val="112805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73438"/>
            <a:ext cx="7886700" cy="474924"/>
          </a:xfrm>
        </p:spPr>
        <p:txBody>
          <a:bodyPr>
            <a:normAutofit/>
          </a:bodyPr>
          <a:lstStyle/>
          <a:p>
            <a:r>
              <a:rPr lang="en-US" sz="2000" dirty="0" smtClean="0">
                <a:solidFill>
                  <a:schemeClr val="tx1">
                    <a:lumMod val="75000"/>
                    <a:lumOff val="25000"/>
                  </a:schemeClr>
                </a:solidFill>
                <a:latin typeface="Arial" charset="0"/>
                <a:ea typeface="+mn-ea"/>
                <a:cs typeface="+mn-cs"/>
              </a:rPr>
              <a:t>Parallel processing of RLA and RAS / DA8</a:t>
            </a:r>
            <a:endParaRPr lang="en-US" sz="2000" dirty="0">
              <a:solidFill>
                <a:schemeClr val="tx1">
                  <a:lumMod val="75000"/>
                  <a:lumOff val="25000"/>
                </a:schemeClr>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44</a:t>
            </a:fld>
            <a:endParaRPr lang="en-US" sz="1200" b="0" dirty="0">
              <a:solidFill>
                <a:srgbClr val="004C85"/>
              </a:solidFill>
            </a:endParaRPr>
          </a:p>
        </p:txBody>
      </p:sp>
      <p:sp>
        <p:nvSpPr>
          <p:cNvPr id="8" name="Title 5"/>
          <p:cNvSpPr txBox="1">
            <a:spLocks/>
          </p:cNvSpPr>
          <p:nvPr/>
        </p:nvSpPr>
        <p:spPr>
          <a:xfrm>
            <a:off x="341993" y="111317"/>
            <a:ext cx="7886700" cy="462121"/>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 name="TextBox 2"/>
          <p:cNvSpPr txBox="1"/>
          <p:nvPr/>
        </p:nvSpPr>
        <p:spPr>
          <a:xfrm>
            <a:off x="245660" y="1666774"/>
            <a:ext cx="3343701" cy="3323987"/>
          </a:xfrm>
          <a:prstGeom prst="rect">
            <a:avLst/>
          </a:prstGeom>
          <a:noFill/>
        </p:spPr>
        <p:txBody>
          <a:bodyPr wrap="square" rtlCol="0">
            <a:spAutoFit/>
          </a:bodyPr>
          <a:lstStyle/>
          <a:p>
            <a:r>
              <a:rPr lang="en-ZA" sz="1400" b="1" u="sng" dirty="0" smtClean="0"/>
              <a:t>RLA </a:t>
            </a:r>
            <a:r>
              <a:rPr lang="en-ZA" sz="1400" b="1" u="sng" dirty="0"/>
              <a:t>Process and the Current Process</a:t>
            </a:r>
            <a:endParaRPr lang="en-ZA" sz="1400" dirty="0"/>
          </a:p>
          <a:p>
            <a:pPr lvl="0"/>
            <a:r>
              <a:rPr lang="en-ZA" sz="1400" dirty="0"/>
              <a:t>During </a:t>
            </a:r>
            <a:r>
              <a:rPr lang="en-ZA" sz="1400" dirty="0" smtClean="0"/>
              <a:t>Release 1 of </a:t>
            </a:r>
            <a:r>
              <a:rPr lang="en-ZA" sz="1400" dirty="0"/>
              <a:t>RLA, the above stated 45 client types will be required to register/license electronically via e-Filing </a:t>
            </a:r>
            <a:r>
              <a:rPr lang="en-ZA" sz="1400" b="1" dirty="0"/>
              <a:t>or</a:t>
            </a:r>
            <a:r>
              <a:rPr lang="en-ZA" sz="1400" dirty="0"/>
              <a:t> at a Customs branch on the new RLA system</a:t>
            </a:r>
            <a:r>
              <a:rPr lang="en-ZA" sz="1400" dirty="0" smtClean="0"/>
              <a:t>.</a:t>
            </a:r>
          </a:p>
          <a:p>
            <a:pPr lvl="0"/>
            <a:endParaRPr lang="en-ZA" sz="1400" dirty="0"/>
          </a:p>
          <a:p>
            <a:pPr lvl="0"/>
            <a:r>
              <a:rPr lang="en-ZA" sz="1400" dirty="0"/>
              <a:t>The remaining client types will be required to follow the current process of registration/licensing for </a:t>
            </a:r>
            <a:r>
              <a:rPr lang="en-ZA" sz="1400" dirty="0" smtClean="0"/>
              <a:t>Release 1 of </a:t>
            </a:r>
            <a:r>
              <a:rPr lang="en-ZA" sz="1400" dirty="0"/>
              <a:t>RLA by visiting the customs branch office of which the </a:t>
            </a:r>
            <a:r>
              <a:rPr lang="en-ZA" sz="1200" dirty="0"/>
              <a:t>current</a:t>
            </a:r>
            <a:r>
              <a:rPr lang="en-ZA" sz="1400" dirty="0"/>
              <a:t> RAS system and </a:t>
            </a:r>
            <a:r>
              <a:rPr lang="en-ZA" sz="1400" dirty="0" smtClean="0"/>
              <a:t>RAV01 / DA8 </a:t>
            </a:r>
            <a:r>
              <a:rPr lang="en-ZA" sz="1400" dirty="0"/>
              <a:t>form will be used. </a:t>
            </a:r>
            <a:endParaRPr lang="en-ZA" sz="1400" dirty="0" smtClean="0"/>
          </a:p>
          <a:p>
            <a:pPr lvl="0"/>
            <a:endParaRPr lang="en-ZA" sz="1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1247775"/>
            <a:ext cx="5118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538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pPr/>
              <a:t>45</a:t>
            </a:fld>
            <a:endParaRPr lang="en-ZA" dirty="0"/>
          </a:p>
        </p:txBody>
      </p:sp>
      <p:sp>
        <p:nvSpPr>
          <p:cNvPr id="12" name="Title 5"/>
          <p:cNvSpPr txBox="1">
            <a:spLocks/>
          </p:cNvSpPr>
          <p:nvPr/>
        </p:nvSpPr>
        <p:spPr>
          <a:xfrm>
            <a:off x="565274" y="622801"/>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prstClr val="black">
                    <a:lumMod val="75000"/>
                    <a:lumOff val="25000"/>
                  </a:prstClr>
                </a:solidFill>
              </a:rPr>
              <a:t>Anticipated impact on Trade</a:t>
            </a:r>
            <a:endParaRPr lang="en-US" sz="2000" dirty="0">
              <a:solidFill>
                <a:prstClr val="black">
                  <a:lumMod val="75000"/>
                  <a:lumOff val="25000"/>
                </a:prstClr>
              </a:solidFill>
            </a:endParaRPr>
          </a:p>
        </p:txBody>
      </p:sp>
      <p:sp>
        <p:nvSpPr>
          <p:cNvPr id="14" name="Content Placeholder 13"/>
          <p:cNvSpPr>
            <a:spLocks noGrp="1"/>
          </p:cNvSpPr>
          <p:nvPr>
            <p:ph idx="1"/>
          </p:nvPr>
        </p:nvSpPr>
        <p:spPr>
          <a:xfrm>
            <a:off x="556913" y="1007753"/>
            <a:ext cx="8229600" cy="4883504"/>
          </a:xfrm>
          <a:ln>
            <a:noFill/>
          </a:ln>
        </p:spPr>
        <p:style>
          <a:lnRef idx="2">
            <a:schemeClr val="dk1"/>
          </a:lnRef>
          <a:fillRef idx="1">
            <a:schemeClr val="lt1"/>
          </a:fillRef>
          <a:effectRef idx="0">
            <a:schemeClr val="dk1"/>
          </a:effectRef>
          <a:fontRef idx="minor">
            <a:schemeClr val="dk1"/>
          </a:fontRef>
        </p:style>
        <p:txBody>
          <a:bodyPr>
            <a:noAutofit/>
          </a:bodyPr>
          <a:lstStyle/>
          <a:p>
            <a:pPr lvl="0">
              <a:lnSpc>
                <a:spcPct val="100000"/>
              </a:lnSpc>
            </a:pPr>
            <a:r>
              <a:rPr lang="en-GB" sz="1600" dirty="0" smtClean="0"/>
              <a:t>Based </a:t>
            </a:r>
            <a:r>
              <a:rPr lang="en-GB" sz="1600" dirty="0"/>
              <a:t>on the “RLA Process overview</a:t>
            </a:r>
            <a:r>
              <a:rPr lang="en-GB" sz="1600" dirty="0" smtClean="0"/>
              <a:t>”, </a:t>
            </a:r>
            <a:r>
              <a:rPr lang="en-GB" sz="1600" dirty="0"/>
              <a:t>the following </a:t>
            </a:r>
            <a:r>
              <a:rPr lang="en-GB" sz="1600" dirty="0" smtClean="0"/>
              <a:t>will impact Trade: </a:t>
            </a:r>
            <a:endParaRPr lang="en-ZA" sz="1600" dirty="0"/>
          </a:p>
          <a:p>
            <a:pPr marL="177800" indent="-177800">
              <a:lnSpc>
                <a:spcPct val="100000"/>
              </a:lnSpc>
              <a:buFont typeface="Arial" panose="020B0604020202020204" pitchFamily="34" charset="0"/>
              <a:buChar char="•"/>
            </a:pPr>
            <a:r>
              <a:rPr lang="en-GB" sz="1600" dirty="0"/>
              <a:t>Dual </a:t>
            </a:r>
            <a:r>
              <a:rPr lang="en-GB" sz="1600" dirty="0" smtClean="0"/>
              <a:t>application </a:t>
            </a:r>
            <a:r>
              <a:rPr lang="en-GB" sz="1600" dirty="0"/>
              <a:t>channels – the process allows for clients to make submissions either via the RLA system (</a:t>
            </a:r>
            <a:r>
              <a:rPr lang="en-GB" sz="1600" dirty="0" err="1" smtClean="0"/>
              <a:t>eFiling</a:t>
            </a:r>
            <a:r>
              <a:rPr lang="en-GB" sz="1600" dirty="0" smtClean="0"/>
              <a:t> </a:t>
            </a:r>
            <a:r>
              <a:rPr lang="en-GB" sz="1600" dirty="0"/>
              <a:t>or BFE) for predefined client types or </a:t>
            </a:r>
            <a:r>
              <a:rPr lang="en-GB" sz="1600" dirty="0" smtClean="0"/>
              <a:t>via </a:t>
            </a:r>
            <a:r>
              <a:rPr lang="en-GB" sz="1600" dirty="0"/>
              <a:t>the current </a:t>
            </a:r>
            <a:r>
              <a:rPr lang="en-GB" sz="1600" dirty="0">
                <a:solidFill>
                  <a:schemeClr val="tx1"/>
                </a:solidFill>
              </a:rPr>
              <a:t>manual process for other client types</a:t>
            </a:r>
            <a:r>
              <a:rPr lang="en-GB" sz="1600" dirty="0" smtClean="0">
                <a:solidFill>
                  <a:schemeClr val="tx1"/>
                </a:solidFill>
              </a:rPr>
              <a:t>;</a:t>
            </a:r>
          </a:p>
          <a:p>
            <a:pPr marL="177800" indent="-177800">
              <a:lnSpc>
                <a:spcPct val="100000"/>
              </a:lnSpc>
              <a:buFont typeface="Arial" panose="020B0604020202020204" pitchFamily="34" charset="0"/>
              <a:buChar char="•"/>
            </a:pPr>
            <a:r>
              <a:rPr lang="en-GB" sz="1600" dirty="0" smtClean="0">
                <a:solidFill>
                  <a:schemeClr val="tx1"/>
                </a:solidFill>
              </a:rPr>
              <a:t>Clients that wish to submit applications at BFE using a representative (driver / runner) must ensure that he/she has a mandate duly authorising such action and will need to all information to be successfully submitted.</a:t>
            </a:r>
          </a:p>
          <a:p>
            <a:pPr marL="863600" lvl="1" indent="-177800">
              <a:lnSpc>
                <a:spcPct val="100000"/>
              </a:lnSpc>
              <a:buFont typeface="Arial" panose="020B0604020202020204" pitchFamily="34" charset="0"/>
              <a:buChar char="•"/>
            </a:pPr>
            <a:r>
              <a:rPr lang="en-GB" sz="1600" dirty="0" smtClean="0">
                <a:solidFill>
                  <a:schemeClr val="tx1"/>
                </a:solidFill>
              </a:rPr>
              <a:t>Such representative will be authenticated and may need to perform a legal entity registration</a:t>
            </a:r>
          </a:p>
          <a:p>
            <a:pPr marL="177800" indent="-177800">
              <a:lnSpc>
                <a:spcPct val="100000"/>
              </a:lnSpc>
              <a:buFont typeface="Arial" panose="020B0604020202020204" pitchFamily="34" charset="0"/>
              <a:buChar char="•"/>
            </a:pPr>
            <a:r>
              <a:rPr lang="en-GB" sz="1600" dirty="0">
                <a:solidFill>
                  <a:schemeClr val="tx1"/>
                </a:solidFill>
              </a:rPr>
              <a:t>Longer queuing </a:t>
            </a:r>
            <a:r>
              <a:rPr lang="en-GB" sz="1600" dirty="0" smtClean="0">
                <a:solidFill>
                  <a:schemeClr val="tx1"/>
                </a:solidFill>
              </a:rPr>
              <a:t>time may occur </a:t>
            </a:r>
            <a:r>
              <a:rPr lang="en-GB" sz="1600" dirty="0">
                <a:solidFill>
                  <a:schemeClr val="tx1"/>
                </a:solidFill>
              </a:rPr>
              <a:t>for BFE applications;</a:t>
            </a:r>
            <a:endParaRPr lang="en-GB" sz="1600" dirty="0" smtClean="0">
              <a:solidFill>
                <a:schemeClr val="tx1"/>
              </a:solidFill>
            </a:endParaRPr>
          </a:p>
          <a:p>
            <a:pPr marL="177800" indent="-177800">
              <a:lnSpc>
                <a:spcPct val="100000"/>
              </a:lnSpc>
              <a:buFont typeface="Arial" panose="020B0604020202020204" pitchFamily="34" charset="0"/>
              <a:buChar char="•"/>
            </a:pPr>
            <a:r>
              <a:rPr lang="en-GB" sz="1600" dirty="0" smtClean="0">
                <a:solidFill>
                  <a:schemeClr val="tx1"/>
                </a:solidFill>
              </a:rPr>
              <a:t>Meeting </a:t>
            </a:r>
            <a:r>
              <a:rPr lang="en-GB" sz="1600" dirty="0">
                <a:solidFill>
                  <a:schemeClr val="tx1"/>
                </a:solidFill>
              </a:rPr>
              <a:t>/ scheduled </a:t>
            </a:r>
            <a:r>
              <a:rPr lang="en-GB" sz="1600" dirty="0" smtClean="0">
                <a:solidFill>
                  <a:schemeClr val="tx1"/>
                </a:solidFill>
              </a:rPr>
              <a:t>application </a:t>
            </a:r>
            <a:r>
              <a:rPr lang="en-GB" sz="1600" dirty="0">
                <a:solidFill>
                  <a:schemeClr val="tx1"/>
                </a:solidFill>
              </a:rPr>
              <a:t>submission times as deemed necessary by Branch </a:t>
            </a:r>
            <a:r>
              <a:rPr lang="en-GB" sz="1600" dirty="0" smtClean="0">
                <a:solidFill>
                  <a:schemeClr val="tx1"/>
                </a:solidFill>
              </a:rPr>
              <a:t>Management to be arranged;</a:t>
            </a:r>
            <a:endParaRPr lang="en-ZA" sz="1600" dirty="0">
              <a:solidFill>
                <a:schemeClr val="tx1"/>
              </a:solidFill>
            </a:endParaRPr>
          </a:p>
          <a:p>
            <a:pPr marL="177800" indent="-177800">
              <a:lnSpc>
                <a:spcPct val="100000"/>
              </a:lnSpc>
              <a:buFont typeface="Arial" panose="020B0604020202020204" pitchFamily="34" charset="0"/>
              <a:buChar char="•"/>
            </a:pPr>
            <a:r>
              <a:rPr lang="en-GB" sz="1600" dirty="0">
                <a:solidFill>
                  <a:schemeClr val="tx1"/>
                </a:solidFill>
              </a:rPr>
              <a:t>Legal Entity Registration (LER) </a:t>
            </a:r>
            <a:r>
              <a:rPr lang="en-GB" sz="1600" dirty="0" smtClean="0">
                <a:solidFill>
                  <a:schemeClr val="tx1"/>
                </a:solidFill>
              </a:rPr>
              <a:t>/ authentication </a:t>
            </a:r>
            <a:r>
              <a:rPr lang="en-GB" sz="1600" dirty="0">
                <a:solidFill>
                  <a:schemeClr val="tx1"/>
                </a:solidFill>
              </a:rPr>
              <a:t>@ </a:t>
            </a:r>
            <a:r>
              <a:rPr lang="en-GB" sz="1600" dirty="0" smtClean="0">
                <a:solidFill>
                  <a:schemeClr val="tx1"/>
                </a:solidFill>
              </a:rPr>
              <a:t>BFE will be required;</a:t>
            </a:r>
            <a:endParaRPr lang="en-ZA" sz="1600" dirty="0">
              <a:solidFill>
                <a:schemeClr val="tx1"/>
              </a:solidFill>
            </a:endParaRPr>
          </a:p>
          <a:p>
            <a:pPr marL="177800" indent="-177800">
              <a:lnSpc>
                <a:spcPct val="100000"/>
              </a:lnSpc>
              <a:buFont typeface="Arial" panose="020B0604020202020204" pitchFamily="34" charset="0"/>
              <a:buChar char="•"/>
            </a:pPr>
            <a:r>
              <a:rPr lang="en-GB" sz="1600" dirty="0" smtClean="0">
                <a:solidFill>
                  <a:schemeClr val="tx1"/>
                </a:solidFill>
              </a:rPr>
              <a:t>The service </a:t>
            </a:r>
            <a:r>
              <a:rPr lang="en-GB" sz="1600" dirty="0">
                <a:solidFill>
                  <a:schemeClr val="tx1"/>
                </a:solidFill>
              </a:rPr>
              <a:t>agent </a:t>
            </a:r>
            <a:r>
              <a:rPr lang="en-GB" sz="1600" dirty="0" smtClean="0">
                <a:solidFill>
                  <a:schemeClr val="tx1"/>
                </a:solidFill>
              </a:rPr>
              <a:t>will have to </a:t>
            </a:r>
            <a:r>
              <a:rPr lang="en-GB" sz="1600" dirty="0">
                <a:solidFill>
                  <a:schemeClr val="tx1"/>
                </a:solidFill>
              </a:rPr>
              <a:t>capture applications </a:t>
            </a:r>
            <a:r>
              <a:rPr lang="en-GB" sz="1600" dirty="0" smtClean="0">
                <a:solidFill>
                  <a:schemeClr val="tx1"/>
                </a:solidFill>
              </a:rPr>
              <a:t>on behalf of the Trader on RLA instead of the Trader merely handing in the application form as before;</a:t>
            </a:r>
            <a:endParaRPr lang="en-ZA" sz="1600" dirty="0">
              <a:solidFill>
                <a:schemeClr val="tx1"/>
              </a:solidFill>
            </a:endParaRPr>
          </a:p>
          <a:p>
            <a:pPr marL="177800" indent="-177800">
              <a:lnSpc>
                <a:spcPct val="100000"/>
              </a:lnSpc>
              <a:buFont typeface="Arial" panose="020B0604020202020204" pitchFamily="34" charset="0"/>
              <a:buChar char="•"/>
            </a:pPr>
            <a:r>
              <a:rPr lang="en-GB" sz="1600" dirty="0" smtClean="0">
                <a:solidFill>
                  <a:schemeClr val="tx1"/>
                </a:solidFill>
              </a:rPr>
              <a:t>Traders will have to undertake </a:t>
            </a:r>
            <a:r>
              <a:rPr lang="en-GB" sz="1600" dirty="0" err="1" smtClean="0">
                <a:solidFill>
                  <a:schemeClr val="tx1"/>
                </a:solidFill>
              </a:rPr>
              <a:t>eFiling</a:t>
            </a:r>
            <a:r>
              <a:rPr lang="en-GB" sz="1600" dirty="0" smtClean="0">
                <a:solidFill>
                  <a:schemeClr val="tx1"/>
                </a:solidFill>
              </a:rPr>
              <a:t> activation and organisational role assignment for application management, including </a:t>
            </a:r>
            <a:r>
              <a:rPr lang="en-GB" sz="1600" dirty="0" err="1" smtClean="0">
                <a:solidFill>
                  <a:schemeClr val="tx1"/>
                </a:solidFill>
              </a:rPr>
              <a:t>RMM</a:t>
            </a:r>
            <a:endParaRPr lang="en-ZA" sz="1600" dirty="0">
              <a:solidFill>
                <a:schemeClr val="tx1"/>
              </a:solidFill>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3264680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pPr/>
              <a:t>46</a:t>
            </a:fld>
            <a:endParaRPr lang="en-ZA" dirty="0"/>
          </a:p>
        </p:txBody>
      </p:sp>
      <p:sp>
        <p:nvSpPr>
          <p:cNvPr id="12" name="Title 5"/>
          <p:cNvSpPr txBox="1">
            <a:spLocks/>
          </p:cNvSpPr>
          <p:nvPr/>
        </p:nvSpPr>
        <p:spPr>
          <a:xfrm>
            <a:off x="565274" y="622801"/>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prstClr val="black">
                    <a:lumMod val="75000"/>
                    <a:lumOff val="25000"/>
                  </a:prstClr>
                </a:solidFill>
              </a:rPr>
              <a:t>Anticipated impact on Trade</a:t>
            </a:r>
            <a:endParaRPr lang="en-US" sz="2000" dirty="0">
              <a:solidFill>
                <a:prstClr val="black">
                  <a:lumMod val="75000"/>
                  <a:lumOff val="25000"/>
                </a:prstClr>
              </a:solidFill>
            </a:endParaRPr>
          </a:p>
        </p:txBody>
      </p:sp>
      <p:sp>
        <p:nvSpPr>
          <p:cNvPr id="14" name="Content Placeholder 13"/>
          <p:cNvSpPr>
            <a:spLocks noGrp="1"/>
          </p:cNvSpPr>
          <p:nvPr>
            <p:ph idx="1"/>
          </p:nvPr>
        </p:nvSpPr>
        <p:spPr>
          <a:xfrm>
            <a:off x="556913" y="1007752"/>
            <a:ext cx="8229600" cy="5164447"/>
          </a:xfrm>
          <a:ln>
            <a:noFill/>
          </a:ln>
        </p:spPr>
        <p:style>
          <a:lnRef idx="2">
            <a:schemeClr val="dk1"/>
          </a:lnRef>
          <a:fillRef idx="1">
            <a:schemeClr val="lt1"/>
          </a:fillRef>
          <a:effectRef idx="0">
            <a:schemeClr val="dk1"/>
          </a:effectRef>
          <a:fontRef idx="minor">
            <a:schemeClr val="dk1"/>
          </a:fontRef>
        </p:style>
        <p:txBody>
          <a:bodyPr>
            <a:noAutofit/>
          </a:bodyPr>
          <a:lstStyle/>
          <a:p>
            <a:pPr lvl="0">
              <a:lnSpc>
                <a:spcPct val="100000"/>
              </a:lnSpc>
            </a:pPr>
            <a:r>
              <a:rPr lang="en-GB" sz="1600" dirty="0" smtClean="0"/>
              <a:t>Based </a:t>
            </a:r>
            <a:r>
              <a:rPr lang="en-GB" sz="1600" dirty="0"/>
              <a:t>on the “RLA Process overview</a:t>
            </a:r>
            <a:r>
              <a:rPr lang="en-GB" sz="1600" dirty="0" smtClean="0"/>
              <a:t>”, </a:t>
            </a:r>
            <a:r>
              <a:rPr lang="en-GB" sz="1600" dirty="0"/>
              <a:t>the following </a:t>
            </a:r>
            <a:r>
              <a:rPr lang="en-GB" sz="1600" dirty="0" smtClean="0"/>
              <a:t>will impact Trade (</a:t>
            </a:r>
            <a:r>
              <a:rPr lang="en-GB" sz="1600" dirty="0" err="1" smtClean="0"/>
              <a:t>cont</a:t>
            </a:r>
            <a:r>
              <a:rPr lang="en-GB" sz="1600" dirty="0" smtClean="0"/>
              <a:t>…): </a:t>
            </a:r>
            <a:endParaRPr lang="en-ZA" sz="1600" dirty="0"/>
          </a:p>
          <a:p>
            <a:pPr marL="177800" indent="-177800">
              <a:lnSpc>
                <a:spcPct val="100000"/>
              </a:lnSpc>
              <a:buFont typeface="Arial" panose="020B0604020202020204" pitchFamily="34" charset="0"/>
              <a:buChar char="•"/>
            </a:pPr>
            <a:r>
              <a:rPr lang="en-GB" sz="1600" dirty="0" smtClean="0">
                <a:solidFill>
                  <a:schemeClr val="tx1"/>
                </a:solidFill>
              </a:rPr>
              <a:t>Renewal </a:t>
            </a:r>
            <a:r>
              <a:rPr lang="en-GB" sz="1600" dirty="0">
                <a:solidFill>
                  <a:schemeClr val="tx1"/>
                </a:solidFill>
              </a:rPr>
              <a:t>of licenses as per Schedule 8 to </a:t>
            </a:r>
            <a:r>
              <a:rPr lang="en-GB" sz="1600" dirty="0" smtClean="0">
                <a:solidFill>
                  <a:schemeClr val="tx1"/>
                </a:solidFill>
              </a:rPr>
              <a:t>continue as is (submit DA185) even though the initial client type application was processed via RLA;</a:t>
            </a:r>
          </a:p>
          <a:p>
            <a:pPr marL="177800" indent="-177800">
              <a:lnSpc>
                <a:spcPct val="100000"/>
              </a:lnSpc>
              <a:buFont typeface="Arial" panose="020B0604020202020204" pitchFamily="34" charset="0"/>
              <a:buChar char="•"/>
            </a:pPr>
            <a:r>
              <a:rPr lang="en-GB" sz="1600" dirty="0" smtClean="0">
                <a:solidFill>
                  <a:schemeClr val="tx1"/>
                </a:solidFill>
              </a:rPr>
              <a:t>Non-locals – must have an SA Bank account / 3</a:t>
            </a:r>
            <a:r>
              <a:rPr lang="en-GB" sz="1600" baseline="30000" dirty="0" smtClean="0">
                <a:solidFill>
                  <a:schemeClr val="tx1"/>
                </a:solidFill>
              </a:rPr>
              <a:t>rd</a:t>
            </a:r>
            <a:r>
              <a:rPr lang="en-GB" sz="1600" dirty="0" smtClean="0">
                <a:solidFill>
                  <a:schemeClr val="tx1"/>
                </a:solidFill>
              </a:rPr>
              <a:t> party SA Bank Account to declare.</a:t>
            </a:r>
          </a:p>
          <a:p>
            <a:pPr marL="177800" indent="-177800">
              <a:lnSpc>
                <a:spcPct val="100000"/>
              </a:lnSpc>
              <a:buFont typeface="Arial" panose="020B0604020202020204" pitchFamily="34" charset="0"/>
              <a:buChar char="•"/>
            </a:pPr>
            <a:r>
              <a:rPr lang="en-GB" sz="1600" dirty="0" smtClean="0">
                <a:solidFill>
                  <a:schemeClr val="tx1"/>
                </a:solidFill>
              </a:rPr>
              <a:t>Turn around time (TAT) – as this is a new system, processing time has not been established. TAT and compliance to the SARS Service Charter will be assessed after implementation;</a:t>
            </a:r>
          </a:p>
          <a:p>
            <a:pPr marL="177800" indent="-177800">
              <a:lnSpc>
                <a:spcPct val="100000"/>
              </a:lnSpc>
              <a:buFont typeface="Arial" panose="020B0604020202020204" pitchFamily="34" charset="0"/>
              <a:buChar char="•"/>
            </a:pPr>
            <a:r>
              <a:rPr lang="en-ZA" sz="1600" dirty="0" smtClean="0">
                <a:solidFill>
                  <a:schemeClr val="tx1"/>
                </a:solidFill>
              </a:rPr>
              <a:t>First time application on </a:t>
            </a:r>
            <a:r>
              <a:rPr lang="en-ZA" sz="1600" dirty="0" err="1" smtClean="0">
                <a:solidFill>
                  <a:schemeClr val="tx1"/>
                </a:solidFill>
              </a:rPr>
              <a:t>RLA</a:t>
            </a:r>
            <a:r>
              <a:rPr lang="en-ZA" sz="1600" dirty="0" smtClean="0">
                <a:solidFill>
                  <a:schemeClr val="tx1"/>
                </a:solidFill>
              </a:rPr>
              <a:t> – the first application must be finalised by SARS before the 2</a:t>
            </a:r>
            <a:r>
              <a:rPr lang="en-ZA" sz="1600" baseline="30000" dirty="0" smtClean="0">
                <a:solidFill>
                  <a:schemeClr val="tx1"/>
                </a:solidFill>
              </a:rPr>
              <a:t>nd</a:t>
            </a:r>
            <a:r>
              <a:rPr lang="en-ZA" sz="1600" dirty="0" smtClean="0">
                <a:solidFill>
                  <a:schemeClr val="tx1"/>
                </a:solidFill>
              </a:rPr>
              <a:t> and subsequent applications can be submitted, in parallel if so required;</a:t>
            </a:r>
          </a:p>
          <a:p>
            <a:pPr marL="177800" indent="-177800">
              <a:lnSpc>
                <a:spcPct val="100000"/>
              </a:lnSpc>
              <a:buFont typeface="Arial" panose="020B0604020202020204" pitchFamily="34" charset="0"/>
              <a:buChar char="•"/>
            </a:pPr>
            <a:r>
              <a:rPr lang="en-ZA" sz="1600" dirty="0" smtClean="0">
                <a:solidFill>
                  <a:schemeClr val="tx1"/>
                </a:solidFill>
              </a:rPr>
              <a:t>Existing clients need not re-register as their status will be maintained by SARS Customs, but may at a later stage be called on by Operations to renew their information via RLA;</a:t>
            </a:r>
          </a:p>
          <a:p>
            <a:pPr marL="863600" lvl="1" indent="-177800">
              <a:lnSpc>
                <a:spcPct val="100000"/>
              </a:lnSpc>
              <a:buFont typeface="Arial" panose="020B0604020202020204" pitchFamily="34" charset="0"/>
              <a:buChar char="•"/>
            </a:pPr>
            <a:r>
              <a:rPr lang="en-ZA" sz="1600" dirty="0" smtClean="0">
                <a:solidFill>
                  <a:schemeClr val="tx1"/>
                </a:solidFill>
              </a:rPr>
              <a:t>If a new client type is required and is part of the 45 client types in Release 1, the client will then have to submit complete trader information application on RLA;</a:t>
            </a:r>
          </a:p>
          <a:p>
            <a:pPr marL="177800" indent="-177800">
              <a:lnSpc>
                <a:spcPct val="100000"/>
              </a:lnSpc>
              <a:buFont typeface="Arial" panose="020B0604020202020204" pitchFamily="34" charset="0"/>
              <a:buChar char="•"/>
            </a:pPr>
            <a:r>
              <a:rPr lang="en-ZA" sz="1600" dirty="0" smtClean="0">
                <a:solidFill>
                  <a:schemeClr val="tx1"/>
                </a:solidFill>
              </a:rPr>
              <a:t>Supporting documents must be upload per requested document type e.g. address in a PDF format (2mb per file, maximum 10mb per case)</a:t>
            </a:r>
          </a:p>
          <a:p>
            <a:pPr marL="177800" indent="-177800">
              <a:lnSpc>
                <a:spcPct val="100000"/>
              </a:lnSpc>
              <a:buFont typeface="Arial" panose="020B0604020202020204" pitchFamily="34" charset="0"/>
              <a:buChar char="•"/>
            </a:pPr>
            <a:endParaRPr lang="en-ZA" sz="1600" dirty="0">
              <a:solidFill>
                <a:srgbClr val="00B0F0"/>
              </a:solidFill>
            </a:endParaRPr>
          </a:p>
        </p:txBody>
      </p:sp>
      <p:sp>
        <p:nvSpPr>
          <p:cNvPr id="5" name="Title 5"/>
          <p:cNvSpPr txBox="1">
            <a:spLocks/>
          </p:cNvSpPr>
          <p:nvPr/>
        </p:nvSpPr>
        <p:spPr>
          <a:xfrm>
            <a:off x="519881" y="95310"/>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162091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243" y="1341911"/>
            <a:ext cx="7886700" cy="4025736"/>
          </a:xfrm>
        </p:spPr>
        <p:txBody>
          <a:bodyPr>
            <a:normAutofit/>
          </a:bodyPr>
          <a:lstStyle/>
          <a:p>
            <a:pPr algn="ctr"/>
            <a:r>
              <a:rPr lang="en-US" sz="2400" dirty="0" smtClean="0">
                <a:solidFill>
                  <a:schemeClr val="tx1">
                    <a:lumMod val="75000"/>
                    <a:lumOff val="25000"/>
                  </a:schemeClr>
                </a:solidFill>
                <a:latin typeface="Arial" charset="0"/>
                <a:ea typeface="+mn-ea"/>
                <a:cs typeface="+mn-cs"/>
              </a:rPr>
              <a:t/>
            </a:r>
            <a:br>
              <a:rPr lang="en-US" sz="2400" dirty="0" smtClean="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r>
              <a:rPr lang="en-US" sz="2400" dirty="0" smtClean="0">
                <a:solidFill>
                  <a:schemeClr val="tx1">
                    <a:lumMod val="75000"/>
                    <a:lumOff val="25000"/>
                  </a:schemeClr>
                </a:solidFill>
                <a:latin typeface="Arial" charset="0"/>
                <a:ea typeface="+mn-ea"/>
                <a:cs typeface="+mn-cs"/>
              </a:rPr>
              <a:t/>
            </a:r>
            <a:br>
              <a:rPr lang="en-US" sz="2400" dirty="0" smtClean="0">
                <a:solidFill>
                  <a:schemeClr val="tx1">
                    <a:lumMod val="75000"/>
                    <a:lumOff val="25000"/>
                  </a:schemeClr>
                </a:solidFill>
                <a:latin typeface="Arial" charset="0"/>
                <a:ea typeface="+mn-ea"/>
                <a:cs typeface="+mn-cs"/>
              </a:rPr>
            </a:br>
            <a:r>
              <a:rPr lang="en-US" sz="4900" dirty="0" smtClean="0">
                <a:solidFill>
                  <a:schemeClr val="tx1">
                    <a:lumMod val="75000"/>
                    <a:lumOff val="25000"/>
                  </a:schemeClr>
                </a:solidFill>
                <a:latin typeface="Arial" charset="0"/>
                <a:ea typeface="+mn-ea"/>
                <a:cs typeface="+mn-cs"/>
              </a:rPr>
              <a:t>Trade Support</a:t>
            </a:r>
            <a:endParaRPr lang="en-US" sz="4900" dirty="0">
              <a:solidFill>
                <a:schemeClr val="tx1">
                  <a:lumMod val="75000"/>
                  <a:lumOff val="25000"/>
                </a:schemeClr>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47</a:t>
            </a:fld>
            <a:endParaRPr lang="en-US" sz="1200" b="0" dirty="0">
              <a:solidFill>
                <a:srgbClr val="004C85"/>
              </a:solidFill>
            </a:endParaRPr>
          </a:p>
        </p:txBody>
      </p:sp>
      <p:sp>
        <p:nvSpPr>
          <p:cNvPr id="8" name="Title 5"/>
          <p:cNvSpPr txBox="1">
            <a:spLocks/>
          </p:cNvSpPr>
          <p:nvPr/>
        </p:nvSpPr>
        <p:spPr>
          <a:xfrm>
            <a:off x="341993" y="40833"/>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endParaRPr lang="en-US" dirty="0"/>
          </a:p>
        </p:txBody>
      </p:sp>
    </p:spTree>
    <p:extLst>
      <p:ext uri="{BB962C8B-B14F-4D97-AF65-F5344CB8AC3E}">
        <p14:creationId xmlns:p14="http://schemas.microsoft.com/office/powerpoint/2010/main" val="2264869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48</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14" name="Content Placeholder 13"/>
          <p:cNvSpPr>
            <a:spLocks noGrp="1"/>
          </p:cNvSpPr>
          <p:nvPr>
            <p:ph idx="1"/>
          </p:nvPr>
        </p:nvSpPr>
        <p:spPr>
          <a:xfrm>
            <a:off x="457200" y="980727"/>
            <a:ext cx="8229600" cy="5256299"/>
          </a:xfrm>
        </p:spPr>
        <p:txBody>
          <a:bodyPr>
            <a:noAutofit/>
          </a:bodyPr>
          <a:lstStyle/>
          <a:p>
            <a:pPr lvl="0">
              <a:lnSpc>
                <a:spcPct val="100000"/>
              </a:lnSpc>
            </a:pPr>
            <a:r>
              <a:rPr lang="en-ZA" sz="1600" b="1" dirty="0" smtClean="0">
                <a:solidFill>
                  <a:schemeClr val="tx1"/>
                </a:solidFill>
              </a:rPr>
              <a:t>After the roadshows, we will communicate about RLA via the following channels:</a:t>
            </a:r>
          </a:p>
          <a:p>
            <a:pPr marL="171450" lvl="0" indent="-171450">
              <a:lnSpc>
                <a:spcPct val="100000"/>
              </a:lnSpc>
              <a:buFont typeface="Arial" panose="020B0604020202020204" pitchFamily="34" charset="0"/>
              <a:buChar char="•"/>
            </a:pPr>
            <a:r>
              <a:rPr lang="en-ZA" sz="1600" b="1" dirty="0" smtClean="0">
                <a:solidFill>
                  <a:schemeClr val="tx1"/>
                </a:solidFill>
              </a:rPr>
              <a:t>SARS website </a:t>
            </a:r>
            <a:r>
              <a:rPr lang="en-ZA" sz="1600" dirty="0" smtClean="0">
                <a:solidFill>
                  <a:schemeClr val="tx1"/>
                </a:solidFill>
              </a:rPr>
              <a:t>(www.sars.gov.za&gt;Customs&amp;Excise&gt;NewCustoms Legislation Update&gt;RLA). The RLA site should be live the week after the last roadshow. It will include consolidated FAQs and presentations from the roadshows</a:t>
            </a:r>
          </a:p>
          <a:p>
            <a:pPr marL="171450" lvl="0" indent="-171450">
              <a:lnSpc>
                <a:spcPct val="100000"/>
              </a:lnSpc>
              <a:buFont typeface="Arial" panose="020B0604020202020204" pitchFamily="34" charset="0"/>
              <a:buChar char="•"/>
            </a:pPr>
            <a:r>
              <a:rPr lang="en-ZA" sz="1600" b="1" dirty="0" smtClean="0">
                <a:solidFill>
                  <a:schemeClr val="tx1"/>
                </a:solidFill>
              </a:rPr>
              <a:t>Social media</a:t>
            </a:r>
            <a:r>
              <a:rPr lang="en-ZA" sz="1600" dirty="0" smtClean="0">
                <a:solidFill>
                  <a:schemeClr val="tx1"/>
                </a:solidFill>
              </a:rPr>
              <a:t>. On Facebook and Linked In, follow </a:t>
            </a:r>
            <a:r>
              <a:rPr lang="en-ZA" sz="1600" dirty="0" smtClean="0">
                <a:solidFill>
                  <a:srgbClr val="FF0000"/>
                </a:solidFill>
              </a:rPr>
              <a:t>South </a:t>
            </a:r>
            <a:r>
              <a:rPr lang="en-ZA" sz="1600" dirty="0">
                <a:solidFill>
                  <a:srgbClr val="FF0000"/>
                </a:solidFill>
              </a:rPr>
              <a:t>African Revenue </a:t>
            </a:r>
            <a:r>
              <a:rPr lang="en-ZA" sz="1600" dirty="0" smtClean="0">
                <a:solidFill>
                  <a:srgbClr val="FF0000"/>
                </a:solidFill>
              </a:rPr>
              <a:t>Service</a:t>
            </a:r>
            <a:r>
              <a:rPr lang="en-ZA" sz="1600" dirty="0" smtClean="0"/>
              <a:t> and on Twitter, follow </a:t>
            </a:r>
            <a:r>
              <a:rPr lang="en-ZA" sz="1600" dirty="0">
                <a:solidFill>
                  <a:srgbClr val="FF0000"/>
                </a:solidFill>
              </a:rPr>
              <a:t>@</a:t>
            </a:r>
            <a:r>
              <a:rPr lang="en-ZA" sz="1600" dirty="0" err="1" smtClean="0">
                <a:solidFill>
                  <a:srgbClr val="FF0000"/>
                </a:solidFill>
              </a:rPr>
              <a:t>sarstax</a:t>
            </a:r>
            <a:r>
              <a:rPr lang="en-ZA" sz="1600" dirty="0" smtClean="0">
                <a:solidFill>
                  <a:srgbClr val="FF0000"/>
                </a:solidFill>
              </a:rPr>
              <a:t>. </a:t>
            </a:r>
            <a:r>
              <a:rPr lang="en-ZA" sz="1600" dirty="0">
                <a:solidFill>
                  <a:schemeClr val="tx1"/>
                </a:solidFill>
              </a:rPr>
              <a:t>Updates on RLA before and during the rollout will be published </a:t>
            </a:r>
            <a:r>
              <a:rPr lang="en-ZA" sz="1600" dirty="0" smtClean="0">
                <a:solidFill>
                  <a:schemeClr val="tx1"/>
                </a:solidFill>
              </a:rPr>
              <a:t>here</a:t>
            </a:r>
            <a:endParaRPr lang="en-ZA" sz="1600" dirty="0">
              <a:solidFill>
                <a:schemeClr val="tx1"/>
              </a:solidFill>
            </a:endParaRPr>
          </a:p>
          <a:p>
            <a:pPr marL="171450" lvl="0" indent="-171450">
              <a:lnSpc>
                <a:spcPct val="100000"/>
              </a:lnSpc>
              <a:buFont typeface="Arial" panose="020B0604020202020204" pitchFamily="34" charset="0"/>
              <a:buChar char="•"/>
            </a:pPr>
            <a:r>
              <a:rPr lang="en-ZA" sz="1600" b="1" dirty="0" smtClean="0">
                <a:solidFill>
                  <a:schemeClr val="tx1"/>
                </a:solidFill>
              </a:rPr>
              <a:t>Email letters</a:t>
            </a:r>
            <a:r>
              <a:rPr lang="en-ZA" sz="1600" dirty="0" smtClean="0">
                <a:solidFill>
                  <a:schemeClr val="tx1"/>
                </a:solidFill>
              </a:rPr>
              <a:t> </a:t>
            </a:r>
            <a:r>
              <a:rPr lang="en-ZA" sz="1600" dirty="0">
                <a:solidFill>
                  <a:schemeClr val="tx1"/>
                </a:solidFill>
              </a:rPr>
              <a:t>(sent via umbrella org</a:t>
            </a:r>
            <a:r>
              <a:rPr lang="en-ZA" sz="1600" dirty="0" smtClean="0">
                <a:solidFill>
                  <a:schemeClr val="tx1"/>
                </a:solidFill>
              </a:rPr>
              <a:t>anisations and Customs branch managers)</a:t>
            </a:r>
          </a:p>
          <a:p>
            <a:pPr marL="171450" lvl="0" indent="-171450">
              <a:lnSpc>
                <a:spcPct val="100000"/>
              </a:lnSpc>
              <a:buFont typeface="Arial" panose="020B0604020202020204" pitchFamily="34" charset="0"/>
              <a:buChar char="•"/>
            </a:pPr>
            <a:r>
              <a:rPr lang="en-ZA" sz="1600" b="1" dirty="0" smtClean="0">
                <a:solidFill>
                  <a:schemeClr val="tx1"/>
                </a:solidFill>
              </a:rPr>
              <a:t>Dedicated </a:t>
            </a:r>
            <a:r>
              <a:rPr lang="en-ZA" sz="1600" b="1" dirty="0">
                <a:solidFill>
                  <a:schemeClr val="tx1"/>
                </a:solidFill>
              </a:rPr>
              <a:t>NCAP </a:t>
            </a:r>
            <a:r>
              <a:rPr lang="en-ZA" sz="1600" b="1" dirty="0" smtClean="0">
                <a:solidFill>
                  <a:schemeClr val="tx1"/>
                </a:solidFill>
              </a:rPr>
              <a:t>mailbox for queries: </a:t>
            </a:r>
            <a:r>
              <a:rPr lang="en-ZA" sz="1600" dirty="0" smtClean="0">
                <a:solidFill>
                  <a:schemeClr val="tx1"/>
                </a:solidFill>
                <a:hlinkClick r:id="rId3"/>
              </a:rPr>
              <a:t>NewCustomsActs@sars.gov.za</a:t>
            </a:r>
            <a:r>
              <a:rPr lang="en-ZA" sz="1600" dirty="0" smtClean="0">
                <a:solidFill>
                  <a:schemeClr val="tx1"/>
                </a:solidFill>
              </a:rPr>
              <a:t> </a:t>
            </a:r>
          </a:p>
          <a:p>
            <a:pPr lvl="0">
              <a:lnSpc>
                <a:spcPct val="100000"/>
              </a:lnSpc>
            </a:pPr>
            <a:endParaRPr lang="en-ZA" sz="1600" dirty="0" smtClean="0">
              <a:solidFill>
                <a:schemeClr val="tx1"/>
              </a:solidFill>
            </a:endParaRPr>
          </a:p>
          <a:p>
            <a:pPr marL="171450" lvl="0" indent="-171450">
              <a:lnSpc>
                <a:spcPct val="100000"/>
              </a:lnSpc>
              <a:buFont typeface="Arial" panose="020B0604020202020204" pitchFamily="34" charset="0"/>
              <a:buChar char="•"/>
            </a:pPr>
            <a:endParaRPr lang="en-ZA" sz="1600" dirty="0">
              <a:solidFill>
                <a:schemeClr val="tx1"/>
              </a:solidFill>
            </a:endParaRPr>
          </a:p>
          <a:p>
            <a:pPr marL="171450" lvl="0" indent="-171450">
              <a:lnSpc>
                <a:spcPct val="100000"/>
              </a:lnSpc>
              <a:buFont typeface="Arial" panose="020B0604020202020204" pitchFamily="34" charset="0"/>
              <a:buChar char="•"/>
            </a:pPr>
            <a:endParaRPr lang="en-ZA" sz="1600" dirty="0">
              <a:solidFill>
                <a:schemeClr val="tx1"/>
              </a:solidFill>
            </a:endParaRPr>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schemeClr val="tx1">
                    <a:lumMod val="75000"/>
                    <a:lumOff val="25000"/>
                  </a:schemeClr>
                </a:solidFill>
                <a:latin typeface="Arial" charset="0"/>
                <a:ea typeface="+mn-ea"/>
                <a:cs typeface="+mn-cs"/>
              </a:rPr>
              <a:t>Communications</a:t>
            </a:r>
            <a:endParaRPr lang="en-US" sz="2000" dirty="0">
              <a:solidFill>
                <a:schemeClr val="tx1">
                  <a:lumMod val="75000"/>
                  <a:lumOff val="25000"/>
                </a:schemeClr>
              </a:solidFill>
              <a:latin typeface="Arial" charset="0"/>
              <a:ea typeface="+mn-ea"/>
              <a:cs typeface="+mn-cs"/>
            </a:endParaRPr>
          </a:p>
        </p:txBody>
      </p:sp>
      <p:sp>
        <p:nvSpPr>
          <p:cNvPr id="7" name="Title 5"/>
          <p:cNvSpPr txBox="1">
            <a:spLocks/>
          </p:cNvSpPr>
          <p:nvPr/>
        </p:nvSpPr>
        <p:spPr>
          <a:xfrm>
            <a:off x="446562" y="127220"/>
            <a:ext cx="7886700" cy="426995"/>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pic>
        <p:nvPicPr>
          <p:cNvPr id="1026" name="Picture 2" descr="D:\Users\s1036247\AppData\Local\Microsoft\Windows\Temporary Internet Files\Content.IE5\B9RIL9BK\kisspng-social-media-marketing-social-entrepreneurship-com-speaker-5a81d4163cb700.30387367151845787824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04" y="3916229"/>
            <a:ext cx="2773347" cy="2773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1906" y="4118713"/>
            <a:ext cx="4890978" cy="1323439"/>
          </a:xfrm>
          <a:prstGeom prst="rect">
            <a:avLst/>
          </a:prstGeom>
          <a:noFill/>
        </p:spPr>
        <p:txBody>
          <a:bodyPr wrap="square" rtlCol="0">
            <a:spAutoFit/>
          </a:bodyPr>
          <a:lstStyle/>
          <a:p>
            <a:pPr lvl="0">
              <a:lnSpc>
                <a:spcPct val="100000"/>
              </a:lnSpc>
            </a:pPr>
            <a:r>
              <a:rPr lang="en-ZA" sz="1600" b="1" dirty="0">
                <a:latin typeface="Arial" charset="0"/>
              </a:rPr>
              <a:t>Support during </a:t>
            </a:r>
            <a:r>
              <a:rPr lang="en-ZA" sz="1600" b="1" dirty="0" smtClean="0">
                <a:latin typeface="Arial" charset="0"/>
              </a:rPr>
              <a:t>go-live</a:t>
            </a:r>
          </a:p>
          <a:p>
            <a:pPr lvl="0">
              <a:lnSpc>
                <a:spcPct val="100000"/>
              </a:lnSpc>
            </a:pPr>
            <a:endParaRPr lang="en-ZA" sz="1600" dirty="0">
              <a:latin typeface="Arial" charset="0"/>
            </a:endParaRPr>
          </a:p>
          <a:p>
            <a:pPr lvl="0">
              <a:lnSpc>
                <a:spcPct val="100000"/>
              </a:lnSpc>
            </a:pPr>
            <a:r>
              <a:rPr lang="en-ZA" sz="1600" dirty="0">
                <a:latin typeface="Arial" charset="0"/>
              </a:rPr>
              <a:t>To support you during the go-live, there will also be </a:t>
            </a:r>
            <a:r>
              <a:rPr lang="en-ZA" sz="1600" b="1" dirty="0">
                <a:latin typeface="Arial" charset="0"/>
              </a:rPr>
              <a:t>user guides </a:t>
            </a:r>
            <a:r>
              <a:rPr lang="en-ZA" sz="1600" dirty="0">
                <a:latin typeface="Arial" charset="0"/>
              </a:rPr>
              <a:t>and </a:t>
            </a:r>
            <a:r>
              <a:rPr lang="en-ZA" sz="1600" b="1" dirty="0">
                <a:latin typeface="Arial" charset="0"/>
              </a:rPr>
              <a:t>tutorial videos </a:t>
            </a:r>
            <a:r>
              <a:rPr lang="en-ZA" sz="1600" dirty="0">
                <a:latin typeface="Arial" charset="0"/>
              </a:rPr>
              <a:t>published on the SARS website</a:t>
            </a:r>
          </a:p>
        </p:txBody>
      </p:sp>
    </p:spTree>
    <p:extLst>
      <p:ext uri="{BB962C8B-B14F-4D97-AF65-F5344CB8AC3E}">
        <p14:creationId xmlns:p14="http://schemas.microsoft.com/office/powerpoint/2010/main" val="124169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a:t>
            </a:fld>
            <a:endParaRPr lang="en-ZA" dirty="0"/>
          </a:p>
        </p:txBody>
      </p:sp>
      <p:sp>
        <p:nvSpPr>
          <p:cNvPr id="12"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400" dirty="0">
                <a:solidFill>
                  <a:schemeClr val="tx1">
                    <a:lumMod val="75000"/>
                    <a:lumOff val="25000"/>
                  </a:schemeClr>
                </a:solidFill>
                <a:latin typeface="Arial" charset="0"/>
                <a:ea typeface="+mn-ea"/>
                <a:cs typeface="+mn-cs"/>
              </a:rPr>
              <a:t>System Capabilities</a:t>
            </a:r>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14" name="Content Placeholder 13"/>
          <p:cNvSpPr>
            <a:spLocks noGrp="1"/>
          </p:cNvSpPr>
          <p:nvPr>
            <p:ph idx="1"/>
          </p:nvPr>
        </p:nvSpPr>
        <p:spPr>
          <a:xfrm>
            <a:off x="457200" y="970095"/>
            <a:ext cx="8229600" cy="5050695"/>
          </a:xfrm>
        </p:spPr>
        <p:txBody>
          <a:bodyPr>
            <a:noAutofit/>
          </a:bodyPr>
          <a:lstStyle/>
          <a:p>
            <a:pPr marL="342900" lvl="0" indent="-342900">
              <a:lnSpc>
                <a:spcPct val="100000"/>
              </a:lnSpc>
              <a:buFont typeface="+mj-lt"/>
              <a:buAutoNum type="arabicPeriod"/>
            </a:pPr>
            <a:r>
              <a:rPr lang="en-ZA" sz="1600" dirty="0" smtClean="0">
                <a:solidFill>
                  <a:schemeClr val="tx1"/>
                </a:solidFill>
              </a:rPr>
              <a:t>The system is a web-based </a:t>
            </a:r>
            <a:r>
              <a:rPr lang="en-ZA" sz="1600" dirty="0">
                <a:solidFill>
                  <a:schemeClr val="tx1"/>
                </a:solidFill>
              </a:rPr>
              <a:t>electronic </a:t>
            </a:r>
            <a:r>
              <a:rPr lang="en-ZA" sz="1600" dirty="0" smtClean="0">
                <a:solidFill>
                  <a:schemeClr val="tx1"/>
                </a:solidFill>
              </a:rPr>
              <a:t>channel; registrations are initiated </a:t>
            </a:r>
            <a:r>
              <a:rPr lang="en-ZA" sz="1600" dirty="0">
                <a:solidFill>
                  <a:schemeClr val="tx1"/>
                </a:solidFill>
              </a:rPr>
              <a:t>from </a:t>
            </a:r>
            <a:r>
              <a:rPr lang="en-ZA" sz="1600" dirty="0" err="1" smtClean="0">
                <a:solidFill>
                  <a:schemeClr val="tx1"/>
                </a:solidFill>
              </a:rPr>
              <a:t>eFiling</a:t>
            </a:r>
            <a:r>
              <a:rPr lang="en-ZA" sz="1600" dirty="0" smtClean="0">
                <a:solidFill>
                  <a:schemeClr val="tx1"/>
                </a:solidFill>
              </a:rPr>
              <a:t> or BFE submission channel;</a:t>
            </a:r>
            <a:endParaRPr lang="en-ZA" sz="1600" dirty="0">
              <a:solidFill>
                <a:schemeClr val="tx1"/>
              </a:solidFill>
            </a:endParaRPr>
          </a:p>
          <a:p>
            <a:pPr marL="342900" lvl="0" indent="-342900">
              <a:lnSpc>
                <a:spcPct val="100000"/>
              </a:lnSpc>
              <a:buFont typeface="+mj-lt"/>
              <a:buAutoNum type="arabicPeriod"/>
            </a:pPr>
            <a:r>
              <a:rPr lang="en-ZA" sz="1600" dirty="0" smtClean="0">
                <a:solidFill>
                  <a:schemeClr val="tx1"/>
                </a:solidFill>
              </a:rPr>
              <a:t>Electronically captured applications and </a:t>
            </a:r>
            <a:r>
              <a:rPr lang="en-ZA" sz="1600" dirty="0">
                <a:solidFill>
                  <a:schemeClr val="tx1"/>
                </a:solidFill>
              </a:rPr>
              <a:t>supporting documents </a:t>
            </a:r>
            <a:r>
              <a:rPr lang="en-ZA" sz="1600" dirty="0" smtClean="0">
                <a:solidFill>
                  <a:schemeClr val="tx1"/>
                </a:solidFill>
              </a:rPr>
              <a:t>are uploaded </a:t>
            </a:r>
            <a:r>
              <a:rPr lang="en-ZA" sz="1600" dirty="0">
                <a:solidFill>
                  <a:schemeClr val="tx1"/>
                </a:solidFill>
              </a:rPr>
              <a:t>to the application – no paper </a:t>
            </a:r>
            <a:r>
              <a:rPr lang="en-ZA" sz="1600" dirty="0" smtClean="0">
                <a:solidFill>
                  <a:schemeClr val="tx1"/>
                </a:solidFill>
              </a:rPr>
              <a:t>documents;</a:t>
            </a:r>
          </a:p>
          <a:p>
            <a:pPr marL="342900" lvl="0" indent="-342900">
              <a:lnSpc>
                <a:spcPct val="100000"/>
              </a:lnSpc>
              <a:buFont typeface="+mj-lt"/>
              <a:buAutoNum type="arabicPeriod"/>
            </a:pPr>
            <a:r>
              <a:rPr lang="en-ZA" sz="1600" dirty="0" smtClean="0">
                <a:solidFill>
                  <a:schemeClr val="tx1"/>
                </a:solidFill>
              </a:rPr>
              <a:t>System validations have been configured to improve accuracy of data submitted;</a:t>
            </a:r>
            <a:endParaRPr lang="en-ZA" sz="1600" dirty="0">
              <a:solidFill>
                <a:schemeClr val="tx1"/>
              </a:solidFill>
            </a:endParaRPr>
          </a:p>
          <a:p>
            <a:pPr marL="342900" lvl="0" indent="-342900">
              <a:lnSpc>
                <a:spcPct val="100000"/>
              </a:lnSpc>
              <a:buFont typeface="+mj-lt"/>
              <a:buAutoNum type="arabicPeriod"/>
            </a:pPr>
            <a:r>
              <a:rPr lang="en-ZA" sz="1600" dirty="0" smtClean="0">
                <a:solidFill>
                  <a:schemeClr val="tx1"/>
                </a:solidFill>
              </a:rPr>
              <a:t>The application form is intuitive, based on the client type selected and information captured in the application;</a:t>
            </a:r>
          </a:p>
          <a:p>
            <a:pPr marL="342900" lvl="0" indent="-342900">
              <a:lnSpc>
                <a:spcPct val="100000"/>
              </a:lnSpc>
              <a:buFont typeface="+mj-lt"/>
              <a:buAutoNum type="arabicPeriod"/>
            </a:pPr>
            <a:r>
              <a:rPr lang="en-ZA" sz="1600" dirty="0" smtClean="0">
                <a:solidFill>
                  <a:schemeClr val="tx1"/>
                </a:solidFill>
              </a:rPr>
              <a:t>A pre-pop selection capability to enable the re-use of previously submitted information e.g. address or contact details; </a:t>
            </a:r>
            <a:endParaRPr lang="en-ZA" sz="1600" dirty="0">
              <a:solidFill>
                <a:schemeClr val="tx1"/>
              </a:solidFill>
            </a:endParaRPr>
          </a:p>
          <a:p>
            <a:pPr marL="342900" lvl="0" indent="-342900">
              <a:lnSpc>
                <a:spcPct val="100000"/>
              </a:lnSpc>
              <a:buFont typeface="+mj-lt"/>
              <a:buAutoNum type="arabicPeriod"/>
            </a:pPr>
            <a:r>
              <a:rPr lang="en-ZA" sz="1600" dirty="0">
                <a:solidFill>
                  <a:schemeClr val="tx1"/>
                </a:solidFill>
              </a:rPr>
              <a:t>Automated </a:t>
            </a:r>
            <a:r>
              <a:rPr lang="en-ZA" sz="1600" dirty="0" smtClean="0">
                <a:solidFill>
                  <a:schemeClr val="tx1"/>
                </a:solidFill>
              </a:rPr>
              <a:t>notifications are introduced </a:t>
            </a:r>
            <a:r>
              <a:rPr lang="en-ZA" sz="1600" dirty="0">
                <a:solidFill>
                  <a:schemeClr val="tx1"/>
                </a:solidFill>
              </a:rPr>
              <a:t>for selected correspondence in the first </a:t>
            </a:r>
            <a:r>
              <a:rPr lang="en-ZA" sz="1600" dirty="0" smtClean="0">
                <a:solidFill>
                  <a:schemeClr val="tx1"/>
                </a:solidFill>
              </a:rPr>
              <a:t>release (approval; rejection and associated certificate/license) and thereafter incrementally released;</a:t>
            </a:r>
            <a:endParaRPr lang="en-ZA" sz="1600" dirty="0">
              <a:solidFill>
                <a:schemeClr val="tx1"/>
              </a:solidFill>
            </a:endParaRPr>
          </a:p>
          <a:p>
            <a:pPr marL="342900" lvl="0" indent="-342900">
              <a:lnSpc>
                <a:spcPct val="100000"/>
              </a:lnSpc>
              <a:buFont typeface="+mj-lt"/>
              <a:buAutoNum type="arabicPeriod"/>
            </a:pPr>
            <a:r>
              <a:rPr lang="en-ZA" sz="1600" dirty="0" smtClean="0">
                <a:solidFill>
                  <a:schemeClr val="tx1"/>
                </a:solidFill>
              </a:rPr>
              <a:t>A dashboard will be available </a:t>
            </a:r>
            <a:r>
              <a:rPr lang="en-ZA" sz="1600" dirty="0">
                <a:solidFill>
                  <a:schemeClr val="tx1"/>
                </a:solidFill>
              </a:rPr>
              <a:t>to </a:t>
            </a:r>
            <a:r>
              <a:rPr lang="en-ZA" sz="1600" dirty="0" smtClean="0">
                <a:solidFill>
                  <a:schemeClr val="tx1"/>
                </a:solidFill>
              </a:rPr>
              <a:t>clients </a:t>
            </a:r>
            <a:r>
              <a:rPr lang="en-ZA" sz="1600" dirty="0">
                <a:solidFill>
                  <a:schemeClr val="tx1"/>
                </a:solidFill>
              </a:rPr>
              <a:t>to view their </a:t>
            </a:r>
            <a:r>
              <a:rPr lang="en-ZA" sz="1600" dirty="0" smtClean="0">
                <a:solidFill>
                  <a:schemeClr val="tx1"/>
                </a:solidFill>
              </a:rPr>
              <a:t>registration profile and </a:t>
            </a:r>
            <a:r>
              <a:rPr lang="en-ZA" sz="1600" dirty="0">
                <a:solidFill>
                  <a:schemeClr val="tx1"/>
                </a:solidFill>
              </a:rPr>
              <a:t>initiate new actions </a:t>
            </a:r>
            <a:r>
              <a:rPr lang="en-ZA" sz="1600" dirty="0" smtClean="0">
                <a:solidFill>
                  <a:schemeClr val="tx1"/>
                </a:solidFill>
              </a:rPr>
              <a:t>against their profile;</a:t>
            </a:r>
          </a:p>
          <a:p>
            <a:pPr marL="342900" lvl="0" indent="-342900">
              <a:lnSpc>
                <a:spcPct val="100000"/>
              </a:lnSpc>
              <a:buFont typeface="+mj-lt"/>
              <a:buAutoNum type="arabicPeriod"/>
            </a:pPr>
            <a:r>
              <a:rPr lang="en-ZA" sz="1600" dirty="0">
                <a:solidFill>
                  <a:schemeClr val="tx1"/>
                </a:solidFill>
              </a:rPr>
              <a:t>The Relationship Management Module aims to facilitate disclosure of relationships between </a:t>
            </a:r>
            <a:r>
              <a:rPr lang="en-ZA" sz="1600" dirty="0" smtClean="0">
                <a:solidFill>
                  <a:schemeClr val="tx1"/>
                </a:solidFill>
              </a:rPr>
              <a:t>RLA registered traders  </a:t>
            </a:r>
            <a:r>
              <a:rPr lang="en-ZA" sz="1600" dirty="0">
                <a:solidFill>
                  <a:schemeClr val="tx1"/>
                </a:solidFill>
              </a:rPr>
              <a:t>and will require no SARS intervention at time of disclosure</a:t>
            </a:r>
            <a:endParaRPr lang="en-ZA" sz="1600" dirty="0" smtClean="0">
              <a:solidFill>
                <a:schemeClr val="tx1"/>
              </a:solidFill>
            </a:endParaRPr>
          </a:p>
        </p:txBody>
      </p:sp>
      <p:sp>
        <p:nvSpPr>
          <p:cNvPr id="6" name="Title 5"/>
          <p:cNvSpPr txBox="1">
            <a:spLocks/>
          </p:cNvSpPr>
          <p:nvPr/>
        </p:nvSpPr>
        <p:spPr>
          <a:xfrm>
            <a:off x="446562" y="127220"/>
            <a:ext cx="7886700" cy="485030"/>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292871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49</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14" name="Content Placeholder 13"/>
          <p:cNvSpPr>
            <a:spLocks noGrp="1"/>
          </p:cNvSpPr>
          <p:nvPr>
            <p:ph idx="1"/>
          </p:nvPr>
        </p:nvSpPr>
        <p:spPr>
          <a:xfrm>
            <a:off x="457200" y="980727"/>
            <a:ext cx="8229600" cy="5256299"/>
          </a:xfrm>
        </p:spPr>
        <p:txBody>
          <a:bodyPr>
            <a:noAutofit/>
          </a:bodyPr>
          <a:lstStyle/>
          <a:p>
            <a:pPr lvl="0">
              <a:lnSpc>
                <a:spcPct val="100000"/>
              </a:lnSpc>
            </a:pPr>
            <a:r>
              <a:rPr lang="en-ZA" sz="1600" b="1" dirty="0" smtClean="0">
                <a:solidFill>
                  <a:schemeClr val="tx1"/>
                </a:solidFill>
              </a:rPr>
              <a:t>During implementation and post implementation, the following staff members will be available to assist when and where needed:</a:t>
            </a:r>
          </a:p>
          <a:p>
            <a:pPr lvl="0">
              <a:lnSpc>
                <a:spcPct val="100000"/>
              </a:lnSpc>
            </a:pPr>
            <a:endParaRPr lang="en-ZA" sz="1600" b="1" dirty="0" smtClean="0">
              <a:solidFill>
                <a:schemeClr val="tx1"/>
              </a:solidFill>
            </a:endParaRPr>
          </a:p>
          <a:p>
            <a:pPr lvl="0">
              <a:lnSpc>
                <a:spcPct val="100000"/>
              </a:lnSpc>
            </a:pPr>
            <a:r>
              <a:rPr lang="en-ZA" sz="1600" b="1" dirty="0" smtClean="0">
                <a:solidFill>
                  <a:schemeClr val="tx1"/>
                </a:solidFill>
              </a:rPr>
              <a:t>Private Sector:</a:t>
            </a:r>
          </a:p>
          <a:p>
            <a:pPr lvl="0">
              <a:lnSpc>
                <a:spcPct val="100000"/>
              </a:lnSpc>
            </a:pPr>
            <a:r>
              <a:rPr lang="en-ZA" sz="1600" dirty="0" smtClean="0">
                <a:solidFill>
                  <a:schemeClr val="tx1"/>
                </a:solidFill>
              </a:rPr>
              <a:t>Claudette Davis</a:t>
            </a:r>
          </a:p>
          <a:p>
            <a:pPr marL="171450" lvl="0" indent="-171450">
              <a:lnSpc>
                <a:spcPct val="100000"/>
              </a:lnSpc>
              <a:buFont typeface="Arial" panose="020B0604020202020204" pitchFamily="34" charset="0"/>
              <a:buChar char="•"/>
            </a:pPr>
            <a:r>
              <a:rPr lang="en-ZA" sz="1600" dirty="0" smtClean="0">
                <a:solidFill>
                  <a:schemeClr val="tx1"/>
                </a:solidFill>
              </a:rPr>
              <a:t>Email: </a:t>
            </a:r>
            <a:r>
              <a:rPr lang="en-ZA" sz="1600" u="sng" dirty="0">
                <a:hlinkClick r:id="rId3"/>
              </a:rPr>
              <a:t>CDavis2@sars.gov.za</a:t>
            </a:r>
            <a:endParaRPr lang="en-ZA" sz="1600" dirty="0" smtClean="0">
              <a:solidFill>
                <a:schemeClr val="tx1"/>
              </a:solidFill>
            </a:endParaRPr>
          </a:p>
          <a:p>
            <a:pPr marL="171450" lvl="0" indent="-171450">
              <a:lnSpc>
                <a:spcPct val="100000"/>
              </a:lnSpc>
              <a:buFont typeface="Arial" panose="020B0604020202020204" pitchFamily="34" charset="0"/>
              <a:buChar char="•"/>
            </a:pPr>
            <a:r>
              <a:rPr lang="en-ZA" sz="1600" dirty="0" smtClean="0">
                <a:solidFill>
                  <a:schemeClr val="tx1"/>
                </a:solidFill>
              </a:rPr>
              <a:t>Landline: 012 </a:t>
            </a:r>
            <a:r>
              <a:rPr lang="en-ZA" sz="1600" dirty="0" smtClean="0"/>
              <a:t>647 </a:t>
            </a:r>
            <a:r>
              <a:rPr lang="en-ZA" sz="1600" dirty="0"/>
              <a:t>9785 </a:t>
            </a:r>
            <a:endParaRPr lang="en-ZA" sz="1600" dirty="0" smtClean="0">
              <a:solidFill>
                <a:schemeClr val="tx1"/>
              </a:solidFill>
            </a:endParaRPr>
          </a:p>
          <a:p>
            <a:pPr marL="171450" lvl="0" indent="-171450">
              <a:lnSpc>
                <a:spcPct val="100000"/>
              </a:lnSpc>
              <a:buFont typeface="Arial" panose="020B0604020202020204" pitchFamily="34" charset="0"/>
              <a:buChar char="•"/>
            </a:pPr>
            <a:endParaRPr lang="en-ZA" sz="1600" dirty="0">
              <a:solidFill>
                <a:schemeClr val="tx1"/>
              </a:solidFill>
            </a:endParaRPr>
          </a:p>
          <a:p>
            <a:pPr lvl="0">
              <a:lnSpc>
                <a:spcPct val="100000"/>
              </a:lnSpc>
            </a:pPr>
            <a:r>
              <a:rPr lang="en-ZA" sz="1600" b="1" dirty="0" smtClean="0">
                <a:solidFill>
                  <a:schemeClr val="tx1"/>
                </a:solidFill>
              </a:rPr>
              <a:t>Public Sector:</a:t>
            </a:r>
          </a:p>
          <a:p>
            <a:pPr lvl="0">
              <a:lnSpc>
                <a:spcPct val="100000"/>
              </a:lnSpc>
            </a:pPr>
            <a:r>
              <a:rPr lang="en-ZA" sz="1600" dirty="0" smtClean="0">
                <a:solidFill>
                  <a:schemeClr val="tx1"/>
                </a:solidFill>
              </a:rPr>
              <a:t>Eureka Ramphal</a:t>
            </a:r>
          </a:p>
          <a:p>
            <a:pPr marL="171450" lvl="0" indent="-171450">
              <a:lnSpc>
                <a:spcPct val="100000"/>
              </a:lnSpc>
              <a:buFont typeface="Arial" panose="020B0604020202020204" pitchFamily="34" charset="0"/>
              <a:buChar char="•"/>
            </a:pPr>
            <a:r>
              <a:rPr lang="en-ZA" sz="1600" dirty="0" smtClean="0">
                <a:solidFill>
                  <a:schemeClr val="tx1"/>
                </a:solidFill>
              </a:rPr>
              <a:t>Email: </a:t>
            </a:r>
            <a:r>
              <a:rPr lang="en-ZA" sz="1600" u="sng" dirty="0" smtClean="0"/>
              <a:t>ER</a:t>
            </a:r>
            <a:r>
              <a:rPr lang="en-ZA" sz="1600" u="sng" dirty="0" smtClean="0">
                <a:hlinkClick r:id="rId4"/>
              </a:rPr>
              <a:t>amphal@sars.gov.za</a:t>
            </a:r>
            <a:endParaRPr lang="en-ZA" sz="1600" dirty="0" smtClean="0">
              <a:solidFill>
                <a:schemeClr val="tx1"/>
              </a:solidFill>
            </a:endParaRPr>
          </a:p>
          <a:p>
            <a:pPr marL="171450" lvl="0" indent="-171450">
              <a:lnSpc>
                <a:spcPct val="100000"/>
              </a:lnSpc>
              <a:buFont typeface="Arial" panose="020B0604020202020204" pitchFamily="34" charset="0"/>
              <a:buChar char="•"/>
            </a:pPr>
            <a:r>
              <a:rPr lang="en-ZA" sz="1600" dirty="0" smtClean="0">
                <a:solidFill>
                  <a:schemeClr val="tx1"/>
                </a:solidFill>
              </a:rPr>
              <a:t>Landline: 0</a:t>
            </a:r>
            <a:r>
              <a:rPr lang="en-ZA" sz="1600" dirty="0" smtClean="0"/>
              <a:t>12 </a:t>
            </a:r>
            <a:r>
              <a:rPr lang="en-ZA" sz="1600" dirty="0"/>
              <a:t>422 4453</a:t>
            </a:r>
            <a:endParaRPr lang="en-ZA" sz="1600" dirty="0" smtClean="0">
              <a:solidFill>
                <a:schemeClr val="tx1"/>
              </a:solidFill>
            </a:endParaRPr>
          </a:p>
          <a:p>
            <a:pPr lvl="0">
              <a:lnSpc>
                <a:spcPct val="100000"/>
              </a:lnSpc>
            </a:pPr>
            <a:endParaRPr lang="en-ZA" sz="1600" dirty="0" smtClean="0">
              <a:solidFill>
                <a:schemeClr val="tx1"/>
              </a:solidFill>
            </a:endParaRPr>
          </a:p>
          <a:p>
            <a:pPr marL="171450" lvl="0" indent="-171450">
              <a:lnSpc>
                <a:spcPct val="100000"/>
              </a:lnSpc>
              <a:buFont typeface="Arial" panose="020B0604020202020204" pitchFamily="34" charset="0"/>
              <a:buChar char="•"/>
            </a:pPr>
            <a:endParaRPr lang="en-ZA" sz="1600" dirty="0">
              <a:solidFill>
                <a:schemeClr val="tx1"/>
              </a:solidFill>
            </a:endParaRPr>
          </a:p>
          <a:p>
            <a:pPr marL="171450" lvl="0" indent="-171450">
              <a:lnSpc>
                <a:spcPct val="100000"/>
              </a:lnSpc>
              <a:buFont typeface="Arial" panose="020B0604020202020204" pitchFamily="34" charset="0"/>
              <a:buChar char="•"/>
            </a:pPr>
            <a:endParaRPr lang="en-ZA" sz="1600" dirty="0">
              <a:solidFill>
                <a:schemeClr val="tx1"/>
              </a:solidFill>
            </a:endParaRPr>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000" dirty="0" smtClean="0">
                <a:solidFill>
                  <a:schemeClr val="tx1">
                    <a:lumMod val="75000"/>
                    <a:lumOff val="25000"/>
                  </a:schemeClr>
                </a:solidFill>
                <a:latin typeface="Arial" charset="0"/>
                <a:ea typeface="+mn-ea"/>
                <a:cs typeface="+mn-cs"/>
              </a:rPr>
              <a:t>Stakeholder Management</a:t>
            </a:r>
            <a:endParaRPr lang="en-US" sz="2000" dirty="0">
              <a:solidFill>
                <a:schemeClr val="tx1">
                  <a:lumMod val="75000"/>
                  <a:lumOff val="25000"/>
                </a:schemeClr>
              </a:solidFill>
              <a:latin typeface="Arial" charset="0"/>
              <a:ea typeface="+mn-ea"/>
              <a:cs typeface="+mn-cs"/>
            </a:endParaRPr>
          </a:p>
        </p:txBody>
      </p:sp>
      <p:sp>
        <p:nvSpPr>
          <p:cNvPr id="7" name="Title 5"/>
          <p:cNvSpPr txBox="1">
            <a:spLocks/>
          </p:cNvSpPr>
          <p:nvPr/>
        </p:nvSpPr>
        <p:spPr>
          <a:xfrm>
            <a:off x="446562" y="135172"/>
            <a:ext cx="7886700" cy="419044"/>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Tree>
    <p:extLst>
      <p:ext uri="{BB962C8B-B14F-4D97-AF65-F5344CB8AC3E}">
        <p14:creationId xmlns:p14="http://schemas.microsoft.com/office/powerpoint/2010/main" val="126135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107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51</a:t>
            </a:fld>
            <a:endParaRPr lang="en-US" sz="1200" b="0" dirty="0">
              <a:solidFill>
                <a:srgbClr val="004C85"/>
              </a:solidFill>
            </a:endParaRPr>
          </a:p>
        </p:txBody>
      </p:sp>
      <p:sp>
        <p:nvSpPr>
          <p:cNvPr id="2" name="TextBox 1"/>
          <p:cNvSpPr txBox="1"/>
          <p:nvPr/>
        </p:nvSpPr>
        <p:spPr>
          <a:xfrm>
            <a:off x="467544" y="3027332"/>
            <a:ext cx="8136904" cy="982513"/>
          </a:xfrm>
          <a:prstGeom prst="rect">
            <a:avLst/>
          </a:prstGeom>
          <a:noFill/>
        </p:spPr>
        <p:txBody>
          <a:bodyPr wrap="square" rtlCol="0">
            <a:spAutoFit/>
          </a:bodyPr>
          <a:lstStyle/>
          <a:p>
            <a:pPr algn="ctr">
              <a:lnSpc>
                <a:spcPct val="150000"/>
              </a:lnSpc>
            </a:pPr>
            <a:r>
              <a:rPr lang="en-ZA" sz="4400" b="1" dirty="0" smtClean="0"/>
              <a:t>Backup slides</a:t>
            </a:r>
            <a:endParaRPr lang="en-ZA" sz="4400" b="1" dirty="0"/>
          </a:p>
        </p:txBody>
      </p:sp>
    </p:spTree>
    <p:extLst>
      <p:ext uri="{BB962C8B-B14F-4D97-AF65-F5344CB8AC3E}">
        <p14:creationId xmlns:p14="http://schemas.microsoft.com/office/powerpoint/2010/main" val="1792828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540B12B-D968-2643-8E7F-238A3C456CC9}" type="slidenum">
              <a:rPr lang="en-US" smtClean="0"/>
              <a:pPr/>
              <a:t>52</a:t>
            </a:fld>
            <a:endParaRPr lang="en-US" dirty="0"/>
          </a:p>
        </p:txBody>
      </p:sp>
      <p:sp>
        <p:nvSpPr>
          <p:cNvPr id="8" name="Title 5"/>
          <p:cNvSpPr>
            <a:spLocks noGrp="1"/>
          </p:cNvSpPr>
          <p:nvPr>
            <p:ph type="title"/>
          </p:nvPr>
        </p:nvSpPr>
        <p:spPr>
          <a:xfrm>
            <a:off x="341993" y="441325"/>
            <a:ext cx="7886700" cy="532606"/>
          </a:xfrm>
        </p:spPr>
        <p:txBody>
          <a:bodyPr/>
          <a:lstStyle/>
          <a:p>
            <a:r>
              <a:rPr lang="en-US" dirty="0" smtClean="0"/>
              <a:t>New Customs Acts Programme (NCAP)</a:t>
            </a:r>
            <a:endParaRPr lang="en-US" dirty="0"/>
          </a:p>
        </p:txBody>
      </p:sp>
      <p:sp>
        <p:nvSpPr>
          <p:cNvPr id="9" name="Text Placeholder 7"/>
          <p:cNvSpPr txBox="1">
            <a:spLocks/>
          </p:cNvSpPr>
          <p:nvPr/>
        </p:nvSpPr>
        <p:spPr>
          <a:xfrm>
            <a:off x="341993" y="973931"/>
            <a:ext cx="7886700" cy="437806"/>
          </a:xfrm>
          <a:prstGeom prst="rect">
            <a:avLst/>
          </a:prstGeom>
        </p:spPr>
        <p:txBody>
          <a:bodyPr vert="horz" lIns="91440" tIns="45720" rIns="91440" bIns="45720" rtlCol="0">
            <a:normAutofit fontScale="70000" lnSpcReduction="20000"/>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400" dirty="0" smtClean="0"/>
              <a:t>1964 Act client types for September 2019 release initiated from </a:t>
            </a:r>
            <a:r>
              <a:rPr lang="en-US" sz="2400" u="sng" dirty="0" smtClean="0"/>
              <a:t>RLA</a:t>
            </a:r>
            <a:endParaRPr lang="en-US" sz="2400" u="sng" dirty="0"/>
          </a:p>
        </p:txBody>
      </p:sp>
      <p:sp>
        <p:nvSpPr>
          <p:cNvPr id="11" name="Text Placeholder 10"/>
          <p:cNvSpPr>
            <a:spLocks noGrp="1"/>
          </p:cNvSpPr>
          <p:nvPr>
            <p:ph type="body" sz="quarter" idx="11"/>
          </p:nvPr>
        </p:nvSpPr>
        <p:spPr>
          <a:xfrm>
            <a:off x="377577" y="1268760"/>
            <a:ext cx="8370887" cy="4896544"/>
          </a:xfrm>
        </p:spPr>
        <p:txBody>
          <a:bodyPr>
            <a:noAutofit/>
          </a:bodyPr>
          <a:lstStyle/>
          <a:p>
            <a:pPr marL="0" indent="0">
              <a:lnSpc>
                <a:spcPct val="150000"/>
              </a:lnSpc>
              <a:buNone/>
            </a:pPr>
            <a:endParaRPr lang="en-ZA" sz="1400" b="1" dirty="0"/>
          </a:p>
          <a:p>
            <a:pPr marL="0" indent="0">
              <a:lnSpc>
                <a:spcPct val="150000"/>
              </a:lnSpc>
              <a:buNone/>
            </a:pPr>
            <a:endParaRPr lang="en-ZA" sz="1400" b="1" dirty="0" smtClean="0"/>
          </a:p>
        </p:txBody>
      </p:sp>
      <p:graphicFrame>
        <p:nvGraphicFramePr>
          <p:cNvPr id="6" name="Table 5"/>
          <p:cNvGraphicFramePr>
            <a:graphicFrameLocks noGrp="1"/>
          </p:cNvGraphicFramePr>
          <p:nvPr>
            <p:extLst>
              <p:ext uri="{D42A27DB-BD31-4B8C-83A1-F6EECF244321}">
                <p14:modId xmlns:p14="http://schemas.microsoft.com/office/powerpoint/2010/main" val="700046200"/>
              </p:ext>
            </p:extLst>
          </p:nvPr>
        </p:nvGraphicFramePr>
        <p:xfrm>
          <a:off x="345638" y="1411737"/>
          <a:ext cx="8700042" cy="4607319"/>
        </p:xfrm>
        <a:graphic>
          <a:graphicData uri="http://schemas.openxmlformats.org/drawingml/2006/table">
            <a:tbl>
              <a:tblPr firstRow="1" bandRow="1">
                <a:tableStyleId>{5C22544A-7EE6-4342-B048-85BDC9FD1C3A}</a:tableStyleId>
              </a:tblPr>
              <a:tblGrid>
                <a:gridCol w="337930"/>
                <a:gridCol w="1512168"/>
                <a:gridCol w="432048"/>
                <a:gridCol w="1728192"/>
                <a:gridCol w="360040"/>
                <a:gridCol w="1728192"/>
                <a:gridCol w="360040"/>
                <a:gridCol w="2241432"/>
              </a:tblGrid>
              <a:tr h="217063">
                <a:tc>
                  <a:txBody>
                    <a:bodyPr/>
                    <a:lstStyle/>
                    <a:p>
                      <a:endParaRPr lang="en-ZA" sz="1000" dirty="0"/>
                    </a:p>
                  </a:txBody>
                  <a:tcPr/>
                </a:tc>
                <a:tc>
                  <a:txBody>
                    <a:bodyPr/>
                    <a:lstStyle/>
                    <a:p>
                      <a:r>
                        <a:rPr lang="en-ZA" sz="1000" dirty="0" smtClean="0"/>
                        <a:t>Client Type</a:t>
                      </a:r>
                      <a:endParaRPr lang="en-ZA" sz="1000" dirty="0"/>
                    </a:p>
                  </a:txBody>
                  <a:tcPr/>
                </a:tc>
                <a:tc>
                  <a:txBody>
                    <a:bodyPr/>
                    <a:lstStyle/>
                    <a:p>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Client Type</a:t>
                      </a:r>
                      <a:endParaRPr lang="en-ZA" sz="1000" dirty="0"/>
                    </a:p>
                  </a:txBody>
                  <a:tcPr/>
                </a:tc>
                <a:tc>
                  <a:txBody>
                    <a:bodyPr/>
                    <a:lstStyle/>
                    <a:p>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Client Type</a:t>
                      </a:r>
                      <a:endParaRPr lang="en-ZA" sz="1000" dirty="0"/>
                    </a:p>
                  </a:txBody>
                  <a:tcPr/>
                </a:tc>
                <a:tc>
                  <a:txBody>
                    <a:bodyPr/>
                    <a:lstStyle/>
                    <a:p>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Client Type</a:t>
                      </a:r>
                      <a:endParaRPr lang="en-ZA" sz="1000" dirty="0"/>
                    </a:p>
                  </a:txBody>
                  <a:tcPr/>
                </a:tc>
              </a:tr>
              <a:tr h="355359">
                <a:tc>
                  <a:txBody>
                    <a:bodyPr/>
                    <a:lstStyle/>
                    <a:p>
                      <a:r>
                        <a:rPr lang="en-ZA" sz="800" b="1" dirty="0" smtClean="0"/>
                        <a:t>1</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Transit Shed Operator</a:t>
                      </a:r>
                      <a:endParaRPr lang="en-ZA" sz="800" dirty="0"/>
                    </a:p>
                  </a:txBody>
                  <a:tcPr/>
                </a:tc>
                <a:tc>
                  <a:txBody>
                    <a:bodyPr/>
                    <a:lstStyle/>
                    <a:p>
                      <a:r>
                        <a:rPr lang="en-ZA" sz="800" b="1" dirty="0" smtClean="0"/>
                        <a:t>12</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Own Goods Carrier: Air Cargo</a:t>
                      </a:r>
                      <a:endParaRPr lang="en-ZA" dirty="0"/>
                    </a:p>
                  </a:txBody>
                  <a:tcPr/>
                </a:tc>
                <a:tc>
                  <a:txBody>
                    <a:bodyPr/>
                    <a:lstStyle/>
                    <a:p>
                      <a:r>
                        <a:rPr lang="en-ZA" sz="800" b="1" dirty="0" smtClean="0"/>
                        <a:t>23</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SADC (local)</a:t>
                      </a:r>
                      <a:endParaRPr lang="en-ZA" sz="800" dirty="0"/>
                    </a:p>
                  </a:txBody>
                  <a:tcPr/>
                </a:tc>
                <a:tc>
                  <a:txBody>
                    <a:bodyPr/>
                    <a:lstStyle/>
                    <a:p>
                      <a:r>
                        <a:rPr lang="en-ZA" sz="800" b="1" dirty="0" smtClean="0"/>
                        <a:t>34</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GSP - Norway (local)</a:t>
                      </a:r>
                      <a:endParaRPr lang="en-ZA" sz="800" dirty="0"/>
                    </a:p>
                  </a:txBody>
                  <a:tcPr/>
                </a:tc>
              </a:tr>
              <a:tr h="370840">
                <a:tc>
                  <a:txBody>
                    <a:bodyPr/>
                    <a:lstStyle/>
                    <a:p>
                      <a:r>
                        <a:rPr lang="en-ZA" sz="800" b="1" dirty="0" smtClean="0"/>
                        <a:t>2</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De-grouping Depot Operator</a:t>
                      </a:r>
                      <a:endParaRPr lang="en-ZA" sz="800" dirty="0"/>
                    </a:p>
                  </a:txBody>
                  <a:tcPr/>
                </a:tc>
                <a:tc>
                  <a:txBody>
                    <a:bodyPr/>
                    <a:lstStyle/>
                    <a:p>
                      <a:r>
                        <a:rPr lang="en-ZA" sz="800" b="1" dirty="0" smtClean="0"/>
                        <a:t>13</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Own Goods Carrier: Rail Cargo</a:t>
                      </a:r>
                    </a:p>
                  </a:txBody>
                  <a:tcPr/>
                </a:tc>
                <a:tc>
                  <a:txBody>
                    <a:bodyPr/>
                    <a:lstStyle/>
                    <a:p>
                      <a:r>
                        <a:rPr lang="en-ZA" sz="800" b="1" dirty="0" smtClean="0"/>
                        <a:t>24</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SADC-EPA (local)</a:t>
                      </a:r>
                    </a:p>
                  </a:txBody>
                  <a:tcPr/>
                </a:tc>
                <a:tc>
                  <a:txBody>
                    <a:bodyPr/>
                    <a:lstStyle/>
                    <a:p>
                      <a:r>
                        <a:rPr lang="en-ZA" sz="800" b="1" dirty="0" smtClean="0"/>
                        <a:t>35</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GSP - Russia (local)</a:t>
                      </a:r>
                    </a:p>
                  </a:txBody>
                  <a:tcPr/>
                </a:tc>
              </a:tr>
              <a:tr h="370840">
                <a:tc>
                  <a:txBody>
                    <a:bodyPr/>
                    <a:lstStyle/>
                    <a:p>
                      <a:r>
                        <a:rPr lang="en-ZA" sz="800" b="1" dirty="0" smtClean="0"/>
                        <a:t>3</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Container Depot</a:t>
                      </a:r>
                      <a:endParaRPr lang="en-ZA" sz="800" dirty="0"/>
                    </a:p>
                  </a:txBody>
                  <a:tcPr/>
                </a:tc>
                <a:tc>
                  <a:txBody>
                    <a:bodyPr/>
                    <a:lstStyle/>
                    <a:p>
                      <a:r>
                        <a:rPr lang="en-ZA" sz="800" b="1" dirty="0" smtClean="0"/>
                        <a:t>14</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Own Goods Carrier: Road Cargo</a:t>
                      </a:r>
                    </a:p>
                  </a:txBody>
                  <a:tcPr/>
                </a:tc>
                <a:tc>
                  <a:txBody>
                    <a:bodyPr/>
                    <a:lstStyle/>
                    <a:p>
                      <a:r>
                        <a:rPr lang="en-ZA" sz="800" b="1" dirty="0" smtClean="0"/>
                        <a:t>25</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 SACU/EFTA (local)</a:t>
                      </a:r>
                    </a:p>
                  </a:txBody>
                  <a:tcPr/>
                </a:tc>
                <a:tc>
                  <a:txBody>
                    <a:bodyPr/>
                    <a:lstStyle/>
                    <a:p>
                      <a:r>
                        <a:rPr lang="en-ZA" sz="800" b="1" dirty="0" smtClean="0"/>
                        <a:t>36</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GSP - Turkey (local)</a:t>
                      </a:r>
                    </a:p>
                  </a:txBody>
                  <a:tcPr/>
                </a:tc>
              </a:tr>
              <a:tr h="370840">
                <a:tc>
                  <a:txBody>
                    <a:bodyPr/>
                    <a:lstStyle/>
                    <a:p>
                      <a:r>
                        <a:rPr lang="en-ZA" sz="800" b="1" dirty="0" smtClean="0"/>
                        <a:t>4</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Air Cargo Carrier (local)</a:t>
                      </a:r>
                      <a:endParaRPr lang="en-ZA" sz="800" dirty="0"/>
                    </a:p>
                  </a:txBody>
                  <a:tcPr/>
                </a:tc>
                <a:tc>
                  <a:txBody>
                    <a:bodyPr/>
                    <a:lstStyle/>
                    <a:p>
                      <a:r>
                        <a:rPr lang="en-ZA" sz="800" b="1" dirty="0" smtClean="0"/>
                        <a:t>15</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Own Goods Carrier: Sea Cargo</a:t>
                      </a:r>
                    </a:p>
                  </a:txBody>
                  <a:tcPr/>
                </a:tc>
                <a:tc>
                  <a:txBody>
                    <a:bodyPr/>
                    <a:lstStyle/>
                    <a:p>
                      <a:r>
                        <a:rPr lang="en-ZA" sz="800" b="1" dirty="0" smtClean="0"/>
                        <a:t>26</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 SADC (non-local)</a:t>
                      </a:r>
                    </a:p>
                  </a:txBody>
                  <a:tcPr/>
                </a:tc>
                <a:tc>
                  <a:txBody>
                    <a:bodyPr/>
                    <a:lstStyle/>
                    <a:p>
                      <a:r>
                        <a:rPr lang="en-ZA" sz="800" b="1" dirty="0" smtClean="0"/>
                        <a:t>37</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GSP - AGOA (non-local)</a:t>
                      </a:r>
                    </a:p>
                  </a:txBody>
                  <a:tcPr/>
                </a:tc>
              </a:tr>
              <a:tr h="370840">
                <a:tc>
                  <a:txBody>
                    <a:bodyPr/>
                    <a:lstStyle/>
                    <a:p>
                      <a:r>
                        <a:rPr lang="en-ZA" sz="800" b="1" dirty="0" smtClean="0"/>
                        <a:t>5</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Air Cargo Carrier (non-local)</a:t>
                      </a:r>
                      <a:endParaRPr lang="en-ZA" sz="800" dirty="0"/>
                    </a:p>
                  </a:txBody>
                  <a:tcPr/>
                </a:tc>
                <a:tc>
                  <a:txBody>
                    <a:bodyPr/>
                    <a:lstStyle/>
                    <a:p>
                      <a:r>
                        <a:rPr lang="en-ZA" sz="800" b="1" dirty="0" smtClean="0"/>
                        <a:t>16</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Sea Carrier (local)</a:t>
                      </a:r>
                    </a:p>
                  </a:txBody>
                  <a:tcPr/>
                </a:tc>
                <a:tc>
                  <a:txBody>
                    <a:bodyPr/>
                    <a:lstStyle/>
                    <a:p>
                      <a:r>
                        <a:rPr lang="en-ZA" sz="800" b="1" dirty="0" smtClean="0"/>
                        <a:t>27</a:t>
                      </a:r>
                      <a:endParaRPr lang="en-ZA" sz="800" b="1" dirty="0"/>
                    </a:p>
                  </a:txBody>
                  <a:tcPr/>
                </a:tc>
                <a:tc>
                  <a:txBody>
                    <a:bodyPr/>
                    <a:lstStyle/>
                    <a:p>
                      <a:r>
                        <a:rPr lang="en-ZA" sz="800" dirty="0" smtClean="0"/>
                        <a:t>Exporter - SADC EPA (non-local)</a:t>
                      </a:r>
                      <a:endParaRPr lang="en-ZA" sz="800" dirty="0"/>
                    </a:p>
                  </a:txBody>
                  <a:tcPr/>
                </a:tc>
                <a:tc>
                  <a:txBody>
                    <a:bodyPr/>
                    <a:lstStyle/>
                    <a:p>
                      <a:r>
                        <a:rPr lang="en-ZA" sz="800" b="1" dirty="0" smtClean="0"/>
                        <a:t>38</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GSP -  Norway (non-local)</a:t>
                      </a:r>
                    </a:p>
                  </a:txBody>
                  <a:tcPr/>
                </a:tc>
              </a:tr>
              <a:tr h="144767">
                <a:tc>
                  <a:txBody>
                    <a:bodyPr/>
                    <a:lstStyle/>
                    <a:p>
                      <a:r>
                        <a:rPr lang="en-ZA" sz="800" b="1" dirty="0" smtClean="0"/>
                        <a:t>6</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Rail Cargo Carrier (local)</a:t>
                      </a:r>
                      <a:endParaRPr lang="en-ZA" sz="800" dirty="0"/>
                    </a:p>
                  </a:txBody>
                  <a:tcPr/>
                </a:tc>
                <a:tc>
                  <a:txBody>
                    <a:bodyPr/>
                    <a:lstStyle/>
                    <a:p>
                      <a:r>
                        <a:rPr lang="en-ZA" sz="800" b="1" dirty="0" smtClean="0"/>
                        <a:t>17</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Sea Carrier (non-local)</a:t>
                      </a:r>
                    </a:p>
                  </a:txBody>
                  <a:tcPr/>
                </a:tc>
                <a:tc>
                  <a:txBody>
                    <a:bodyPr/>
                    <a:lstStyle/>
                    <a:p>
                      <a:r>
                        <a:rPr lang="en-ZA" sz="800" b="1" dirty="0" smtClean="0"/>
                        <a:t>28</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 SACU/EFTA (non-local)</a:t>
                      </a:r>
                    </a:p>
                  </a:txBody>
                  <a:tcPr/>
                </a:tc>
                <a:tc>
                  <a:txBody>
                    <a:bodyPr/>
                    <a:lstStyle/>
                    <a:p>
                      <a:r>
                        <a:rPr lang="en-ZA" sz="800" b="1" dirty="0" smtClean="0"/>
                        <a:t>39</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GSP -  Russia  (non-local)</a:t>
                      </a:r>
                    </a:p>
                  </a:txBody>
                  <a:tcPr/>
                </a:tc>
              </a:tr>
              <a:tr h="370840">
                <a:tc>
                  <a:txBody>
                    <a:bodyPr/>
                    <a:lstStyle/>
                    <a:p>
                      <a:r>
                        <a:rPr lang="en-ZA" sz="800" b="1" dirty="0" smtClean="0"/>
                        <a:t>7</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Rail Cargo Carrier (non-local)</a:t>
                      </a:r>
                      <a:endParaRPr lang="en-ZA" sz="800" dirty="0"/>
                    </a:p>
                  </a:txBody>
                  <a:tcPr/>
                </a:tc>
                <a:tc>
                  <a:txBody>
                    <a:bodyPr/>
                    <a:lstStyle/>
                    <a:p>
                      <a:r>
                        <a:rPr lang="en-ZA" sz="800" b="1" dirty="0" smtClean="0"/>
                        <a:t>18</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Clearing Agent</a:t>
                      </a:r>
                    </a:p>
                  </a:txBody>
                  <a:tcPr/>
                </a:tc>
                <a:tc>
                  <a:txBody>
                    <a:bodyPr/>
                    <a:lstStyle/>
                    <a:p>
                      <a:r>
                        <a:rPr lang="en-ZA" sz="800" b="1" dirty="0" smtClean="0"/>
                        <a:t>29</a:t>
                      </a:r>
                      <a:endParaRPr lang="en-ZA" sz="800" b="1" dirty="0"/>
                    </a:p>
                  </a:txBody>
                  <a:tcPr/>
                </a:tc>
                <a:tc>
                  <a:txBody>
                    <a:bodyPr/>
                    <a:lstStyle/>
                    <a:p>
                      <a:r>
                        <a:rPr lang="en-ZA" sz="800" dirty="0" smtClean="0"/>
                        <a:t>Approved Exporter - SADC EPA (local)</a:t>
                      </a:r>
                      <a:endParaRPr lang="en-ZA" sz="800" dirty="0"/>
                    </a:p>
                  </a:txBody>
                  <a:tcPr/>
                </a:tc>
                <a:tc>
                  <a:txBody>
                    <a:bodyPr/>
                    <a:lstStyle/>
                    <a:p>
                      <a:r>
                        <a:rPr lang="en-ZA" sz="800" b="1" dirty="0" smtClean="0"/>
                        <a:t>40</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GSP - Turkey (non-local)</a:t>
                      </a:r>
                    </a:p>
                  </a:txBody>
                  <a:tcPr/>
                </a:tc>
              </a:tr>
              <a:tr h="370840">
                <a:tc>
                  <a:txBody>
                    <a:bodyPr/>
                    <a:lstStyle/>
                    <a:p>
                      <a:r>
                        <a:rPr lang="en-ZA" sz="800" b="1" dirty="0" smtClean="0"/>
                        <a:t>8</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Remover of goods in Bond  by road (Local)</a:t>
                      </a:r>
                      <a:endParaRPr lang="en-ZA" sz="800" dirty="0"/>
                    </a:p>
                  </a:txBody>
                  <a:tcPr/>
                </a:tc>
                <a:tc>
                  <a:txBody>
                    <a:bodyPr/>
                    <a:lstStyle/>
                    <a:p>
                      <a:r>
                        <a:rPr lang="en-ZA" sz="800" b="1" dirty="0" smtClean="0"/>
                        <a:t>19</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Importer (local)</a:t>
                      </a:r>
                    </a:p>
                  </a:txBody>
                  <a:tcPr/>
                </a:tc>
                <a:tc>
                  <a:txBody>
                    <a:bodyPr/>
                    <a:lstStyle/>
                    <a:p>
                      <a:r>
                        <a:rPr lang="en-ZA" sz="800" b="1" dirty="0" smtClean="0"/>
                        <a:t>30</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Approved Exporter - SACU/EFTA (local)</a:t>
                      </a:r>
                    </a:p>
                  </a:txBody>
                  <a:tcPr/>
                </a:tc>
                <a:tc>
                  <a:txBody>
                    <a:bodyPr/>
                    <a:lstStyle/>
                    <a:p>
                      <a:r>
                        <a:rPr lang="en-ZA" sz="800" b="1" dirty="0" smtClean="0"/>
                        <a:t>41</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Registered agent: Importers (non-local)</a:t>
                      </a:r>
                    </a:p>
                  </a:txBody>
                  <a:tcPr/>
                </a:tc>
              </a:tr>
              <a:tr h="370840">
                <a:tc>
                  <a:txBody>
                    <a:bodyPr/>
                    <a:lstStyle/>
                    <a:p>
                      <a:r>
                        <a:rPr lang="en-ZA" sz="800" b="1" dirty="0" smtClean="0"/>
                        <a:t>9</a:t>
                      </a:r>
                      <a:endParaRPr lang="en-ZA" sz="800" b="1" dirty="0"/>
                    </a:p>
                  </a:txBody>
                  <a:tcPr/>
                </a:tc>
                <a:tc>
                  <a:txBody>
                    <a:bodyPr/>
                    <a:lstStyle/>
                    <a:p>
                      <a:r>
                        <a:rPr lang="en-ZA" sz="800" dirty="0" smtClean="0"/>
                        <a:t>Remover of goods in Bond by road (non-local)</a:t>
                      </a:r>
                      <a:endParaRPr lang="en-ZA" sz="800" dirty="0"/>
                    </a:p>
                  </a:txBody>
                  <a:tcPr/>
                </a:tc>
                <a:tc>
                  <a:txBody>
                    <a:bodyPr/>
                    <a:lstStyle/>
                    <a:p>
                      <a:r>
                        <a:rPr lang="en-ZA" sz="800" b="1" dirty="0" smtClean="0"/>
                        <a:t>20</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Importer (non-local)</a:t>
                      </a:r>
                    </a:p>
                  </a:txBody>
                  <a:tcPr/>
                </a:tc>
                <a:tc>
                  <a:txBody>
                    <a:bodyPr/>
                    <a:lstStyle/>
                    <a:p>
                      <a:r>
                        <a:rPr lang="en-ZA" sz="800" b="1" dirty="0" smtClean="0"/>
                        <a:t>31</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Approved Exporter - SADC EPA (Non-local)</a:t>
                      </a:r>
                    </a:p>
                  </a:txBody>
                  <a:tcPr/>
                </a:tc>
                <a:tc>
                  <a:txBody>
                    <a:bodyPr/>
                    <a:lstStyle/>
                    <a:p>
                      <a:r>
                        <a:rPr lang="en-ZA" sz="800" b="1" dirty="0" smtClean="0"/>
                        <a:t>42</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Registered agent: Exporters (non-local)</a:t>
                      </a:r>
                    </a:p>
                  </a:txBody>
                  <a:tcPr/>
                </a:tc>
              </a:tr>
              <a:tr h="370840">
                <a:tc>
                  <a:txBody>
                    <a:bodyPr/>
                    <a:lstStyle/>
                    <a:p>
                      <a:r>
                        <a:rPr lang="en-ZA" sz="800" b="1" dirty="0" smtClean="0"/>
                        <a:t>10</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Road Cargo Carrier (local)</a:t>
                      </a:r>
                      <a:endParaRPr lang="en-ZA" sz="800" dirty="0"/>
                    </a:p>
                  </a:txBody>
                  <a:tcPr/>
                </a:tc>
                <a:tc>
                  <a:txBody>
                    <a:bodyPr/>
                    <a:lstStyle/>
                    <a:p>
                      <a:r>
                        <a:rPr lang="en-ZA" sz="800" b="1" dirty="0" smtClean="0"/>
                        <a:t>21</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(local)</a:t>
                      </a:r>
                    </a:p>
                  </a:txBody>
                  <a:tcPr/>
                </a:tc>
                <a:tc>
                  <a:txBody>
                    <a:bodyPr/>
                    <a:lstStyle/>
                    <a:p>
                      <a:r>
                        <a:rPr lang="en-ZA" sz="800" b="1" dirty="0" smtClean="0"/>
                        <a:t>32</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Approved Exporter - SACU/EFTA  (non-local)</a:t>
                      </a:r>
                    </a:p>
                  </a:txBody>
                  <a:tcPr/>
                </a:tc>
                <a:tc>
                  <a:txBody>
                    <a:bodyPr/>
                    <a:lstStyle/>
                    <a:p>
                      <a:r>
                        <a:rPr lang="en-ZA" sz="800" b="1" dirty="0" smtClean="0"/>
                        <a:t>43</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Registered agent: Carriers (non-local)</a:t>
                      </a:r>
                    </a:p>
                  </a:txBody>
                  <a:tcPr/>
                </a:tc>
              </a:tr>
              <a:tr h="0">
                <a:tc>
                  <a:txBody>
                    <a:bodyPr/>
                    <a:lstStyle/>
                    <a:p>
                      <a:r>
                        <a:rPr lang="en-ZA" sz="800" b="1" dirty="0" smtClean="0"/>
                        <a:t>11</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Road Cargo Carrier (non-local)</a:t>
                      </a:r>
                      <a:endParaRPr lang="en-ZA" sz="800" dirty="0"/>
                    </a:p>
                  </a:txBody>
                  <a:tcPr/>
                </a:tc>
                <a:tc>
                  <a:txBody>
                    <a:bodyPr/>
                    <a:lstStyle/>
                    <a:p>
                      <a:r>
                        <a:rPr lang="en-ZA" sz="800" b="1" dirty="0" smtClean="0"/>
                        <a:t>22</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(non-local)</a:t>
                      </a:r>
                    </a:p>
                  </a:txBody>
                  <a:tcPr/>
                </a:tc>
                <a:tc>
                  <a:txBody>
                    <a:bodyPr/>
                    <a:lstStyle/>
                    <a:p>
                      <a:r>
                        <a:rPr lang="en-ZA" sz="800" b="1" dirty="0" smtClean="0"/>
                        <a:t>33</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GSP - AGOA (local)</a:t>
                      </a:r>
                    </a:p>
                  </a:txBody>
                  <a:tcPr/>
                </a:tc>
                <a:tc>
                  <a:txBody>
                    <a:bodyPr/>
                    <a:lstStyle/>
                    <a:p>
                      <a:r>
                        <a:rPr lang="en-ZA" sz="800" b="1" dirty="0" smtClean="0"/>
                        <a:t>44</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 SACU/MERCOSUR (local)</a:t>
                      </a:r>
                    </a:p>
                  </a:txBody>
                  <a:tcPr/>
                </a:tc>
              </a:tr>
              <a:tr h="370840">
                <a:tc>
                  <a:txBody>
                    <a:bodyPr/>
                    <a:lstStyle/>
                    <a:p>
                      <a:endParaRPr lang="en-ZA"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dirty="0" smtClean="0"/>
                    </a:p>
                  </a:txBody>
                  <a:tcPr/>
                </a:tc>
                <a:tc>
                  <a:txBody>
                    <a:bodyPr/>
                    <a:lstStyle/>
                    <a:p>
                      <a:endParaRPr lang="en-ZA"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dirty="0" smtClean="0"/>
                    </a:p>
                  </a:txBody>
                  <a:tcPr/>
                </a:tc>
                <a:tc>
                  <a:txBody>
                    <a:bodyPr/>
                    <a:lstStyle/>
                    <a:p>
                      <a:endParaRPr lang="en-ZA"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800" dirty="0" smtClean="0"/>
                    </a:p>
                  </a:txBody>
                  <a:tcPr/>
                </a:tc>
                <a:tc>
                  <a:txBody>
                    <a:bodyPr/>
                    <a:lstStyle/>
                    <a:p>
                      <a:r>
                        <a:rPr lang="en-ZA" sz="800" b="1" dirty="0" smtClean="0"/>
                        <a:t>45</a:t>
                      </a:r>
                      <a:endParaRPr lang="en-ZA" sz="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t>Exporter for - SACU/MERCOSUR (non-Local)</a:t>
                      </a:r>
                    </a:p>
                  </a:txBody>
                  <a:tcPr/>
                </a:tc>
              </a:tr>
            </a:tbl>
          </a:graphicData>
        </a:graphic>
      </p:graphicFrame>
      <p:sp>
        <p:nvSpPr>
          <p:cNvPr id="12" name="Rectangle 11"/>
          <p:cNvSpPr/>
          <p:nvPr/>
        </p:nvSpPr>
        <p:spPr>
          <a:xfrm>
            <a:off x="8460432" y="0"/>
            <a:ext cx="4572000" cy="646331"/>
          </a:xfrm>
          <a:prstGeom prst="rect">
            <a:avLst/>
          </a:prstGeom>
        </p:spPr>
        <p:txBody>
          <a:bodyPr>
            <a:spAutoFit/>
          </a:bodyPr>
          <a:lstStyle/>
          <a:p>
            <a:endParaRPr lang="en-ZA" dirty="0"/>
          </a:p>
          <a:p>
            <a:endParaRPr lang="en-ZA" dirty="0"/>
          </a:p>
        </p:txBody>
      </p:sp>
    </p:spTree>
    <p:extLst>
      <p:ext uri="{BB962C8B-B14F-4D97-AF65-F5344CB8AC3E}">
        <p14:creationId xmlns:p14="http://schemas.microsoft.com/office/powerpoint/2010/main" val="2609119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540B12B-D968-2643-8E7F-238A3C456CC9}" type="slidenum">
              <a:rPr lang="en-US" smtClean="0"/>
              <a:pPr/>
              <a:t>53</a:t>
            </a:fld>
            <a:endParaRPr lang="en-US" dirty="0"/>
          </a:p>
        </p:txBody>
      </p:sp>
      <p:sp>
        <p:nvSpPr>
          <p:cNvPr id="8" name="Title 5"/>
          <p:cNvSpPr>
            <a:spLocks noGrp="1"/>
          </p:cNvSpPr>
          <p:nvPr>
            <p:ph type="title"/>
          </p:nvPr>
        </p:nvSpPr>
        <p:spPr>
          <a:xfrm>
            <a:off x="341993" y="441325"/>
            <a:ext cx="7886700" cy="532606"/>
          </a:xfrm>
        </p:spPr>
        <p:txBody>
          <a:bodyPr/>
          <a:lstStyle/>
          <a:p>
            <a:r>
              <a:rPr lang="en-US" dirty="0" smtClean="0"/>
              <a:t>New Customs Acts Programme (NCAP)</a:t>
            </a:r>
            <a:endParaRPr lang="en-US" dirty="0"/>
          </a:p>
        </p:txBody>
      </p:sp>
      <p:sp>
        <p:nvSpPr>
          <p:cNvPr id="9" name="Text Placeholder 7"/>
          <p:cNvSpPr txBox="1">
            <a:spLocks/>
          </p:cNvSpPr>
          <p:nvPr/>
        </p:nvSpPr>
        <p:spPr>
          <a:xfrm>
            <a:off x="341993" y="973931"/>
            <a:ext cx="7886700" cy="437806"/>
          </a:xfrm>
          <a:prstGeom prst="rect">
            <a:avLst/>
          </a:prstGeom>
        </p:spPr>
        <p:txBody>
          <a:bodyPr vert="horz" lIns="91440" tIns="45720" rIns="91440" bIns="45720" rtlCol="0">
            <a:normAutofit fontScale="62500" lnSpcReduction="20000"/>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400" dirty="0" smtClean="0"/>
              <a:t>1964 Act client types for September 2019 release initiated from DA185 / DA8</a:t>
            </a:r>
            <a:endParaRPr lang="en-US" sz="2400" u="sng" dirty="0"/>
          </a:p>
        </p:txBody>
      </p:sp>
      <p:sp>
        <p:nvSpPr>
          <p:cNvPr id="11" name="Text Placeholder 10"/>
          <p:cNvSpPr>
            <a:spLocks noGrp="1"/>
          </p:cNvSpPr>
          <p:nvPr>
            <p:ph type="body" sz="quarter" idx="11"/>
          </p:nvPr>
        </p:nvSpPr>
        <p:spPr>
          <a:xfrm>
            <a:off x="377577" y="1268760"/>
            <a:ext cx="8370887" cy="4896544"/>
          </a:xfrm>
        </p:spPr>
        <p:txBody>
          <a:bodyPr>
            <a:noAutofit/>
          </a:bodyPr>
          <a:lstStyle/>
          <a:p>
            <a:pPr marL="0" indent="0">
              <a:lnSpc>
                <a:spcPct val="150000"/>
              </a:lnSpc>
              <a:buNone/>
            </a:pPr>
            <a:endParaRPr lang="en-ZA" sz="1400" b="1" dirty="0"/>
          </a:p>
          <a:p>
            <a:pPr marL="0" indent="0">
              <a:lnSpc>
                <a:spcPct val="150000"/>
              </a:lnSpc>
              <a:buNone/>
            </a:pPr>
            <a:endParaRPr lang="en-ZA" sz="1400" b="1" dirty="0" smtClean="0"/>
          </a:p>
        </p:txBody>
      </p:sp>
      <p:graphicFrame>
        <p:nvGraphicFramePr>
          <p:cNvPr id="6" name="Table 5"/>
          <p:cNvGraphicFramePr>
            <a:graphicFrameLocks noGrp="1"/>
          </p:cNvGraphicFramePr>
          <p:nvPr>
            <p:extLst>
              <p:ext uri="{D42A27DB-BD31-4B8C-83A1-F6EECF244321}">
                <p14:modId xmlns:p14="http://schemas.microsoft.com/office/powerpoint/2010/main" val="4065511738"/>
              </p:ext>
            </p:extLst>
          </p:nvPr>
        </p:nvGraphicFramePr>
        <p:xfrm>
          <a:off x="683568" y="1344960"/>
          <a:ext cx="7573124" cy="4695200"/>
        </p:xfrm>
        <a:graphic>
          <a:graphicData uri="http://schemas.openxmlformats.org/drawingml/2006/table">
            <a:tbl>
              <a:tblPr firstRow="1" bandRow="1">
                <a:tableStyleId>{5C22544A-7EE6-4342-B048-85BDC9FD1C3A}</a:tableStyleId>
              </a:tblPr>
              <a:tblGrid>
                <a:gridCol w="370532"/>
                <a:gridCol w="3390900"/>
                <a:gridCol w="508000"/>
                <a:gridCol w="3303692"/>
              </a:tblGrid>
              <a:tr h="217063">
                <a:tc>
                  <a:txBody>
                    <a:bodyPr/>
                    <a:lstStyle/>
                    <a:p>
                      <a:endParaRPr lang="en-ZA" sz="1000" dirty="0"/>
                    </a:p>
                  </a:txBody>
                  <a:tcPr anchor="ctr"/>
                </a:tc>
                <a:tc>
                  <a:txBody>
                    <a:bodyPr/>
                    <a:lstStyle/>
                    <a:p>
                      <a:r>
                        <a:rPr lang="en-ZA" sz="1000" dirty="0" smtClean="0"/>
                        <a:t>Client Type</a:t>
                      </a:r>
                      <a:endParaRPr lang="en-ZA" sz="1000" dirty="0"/>
                    </a:p>
                  </a:txBody>
                  <a:tcPr anchor="ctr"/>
                </a:tc>
                <a:tc>
                  <a:txBody>
                    <a:bodyPr/>
                    <a:lstStyle/>
                    <a:p>
                      <a:endParaRPr lang="en-ZA" sz="1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Client Type</a:t>
                      </a:r>
                    </a:p>
                  </a:txBody>
                  <a:tcPr anchor="ctr"/>
                </a:tc>
              </a:tr>
              <a:tr h="314391">
                <a:tc>
                  <a:txBody>
                    <a:bodyPr/>
                    <a:lstStyle/>
                    <a:p>
                      <a:r>
                        <a:rPr lang="en-ZA" sz="800" b="1" dirty="0" smtClean="0"/>
                        <a:t>1</a:t>
                      </a:r>
                      <a:endParaRPr lang="en-ZA" sz="800" b="1"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Rebate users</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14</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Electronic user (EDI)</a:t>
                      </a:r>
                    </a:p>
                  </a:txBody>
                  <a:tcPr anchor="ctr"/>
                </a:tc>
              </a:tr>
              <a:tr h="0">
                <a:tc>
                  <a:txBody>
                    <a:bodyPr/>
                    <a:lstStyle/>
                    <a:p>
                      <a:r>
                        <a:rPr lang="en-ZA" sz="800" b="1" dirty="0" smtClean="0"/>
                        <a:t>2</a:t>
                      </a:r>
                      <a:endParaRPr lang="en-ZA" sz="800" b="1"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Storage Warehouse (OS)</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15</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Registered Agent: Air Carrier (Non-local)</a:t>
                      </a:r>
                    </a:p>
                  </a:txBody>
                  <a:tcPr marL="90000" marR="90000" marT="46800" marB="46800" anchor="ctr"/>
                </a:tc>
              </a:tr>
              <a:tr h="0">
                <a:tc>
                  <a:txBody>
                    <a:bodyPr/>
                    <a:lstStyle/>
                    <a:p>
                      <a:r>
                        <a:rPr lang="en-ZA" sz="800" b="1" dirty="0" smtClean="0"/>
                        <a:t>3</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Special or Ordinary Storage Warehouse (SOS / OS)</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16</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Registered Agent: Sea Carrier (Non-local)</a:t>
                      </a:r>
                    </a:p>
                  </a:txBody>
                  <a:tcPr marL="90000" marR="90000" marT="46800" marB="46800" anchor="ctr"/>
                </a:tc>
              </a:tr>
              <a:tr h="178367">
                <a:tc>
                  <a:txBody>
                    <a:bodyPr/>
                    <a:lstStyle/>
                    <a:p>
                      <a:r>
                        <a:rPr lang="en-ZA" sz="800" b="1" dirty="0" smtClean="0"/>
                        <a:t>4</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Inbound Duty and Tax Free Shop</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17</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Registered Agent: Road Carrier (Non-local)</a:t>
                      </a:r>
                    </a:p>
                  </a:txBody>
                  <a:tcPr marL="90000" marR="90000" marT="46800" marB="46800" anchor="ctr"/>
                </a:tc>
              </a:tr>
              <a:tr h="181031">
                <a:tc>
                  <a:txBody>
                    <a:bodyPr/>
                    <a:lstStyle/>
                    <a:p>
                      <a:r>
                        <a:rPr lang="en-ZA" sz="800" b="1" dirty="0" smtClean="0"/>
                        <a:t>5</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Outbound Duty and Tax Free Shop</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18</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Registered Agent: Rail Carrier (Non-local)</a:t>
                      </a:r>
                    </a:p>
                  </a:txBody>
                  <a:tcPr marL="90000" marR="90000" marT="46800" marB="46800" anchor="ctr"/>
                </a:tc>
              </a:tr>
              <a:tr h="183695">
                <a:tc>
                  <a:txBody>
                    <a:bodyPr/>
                    <a:lstStyle/>
                    <a:p>
                      <a:r>
                        <a:rPr lang="en-ZA" sz="800" b="1" dirty="0" smtClean="0"/>
                        <a:t>6</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SOS Storage warehouse</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19</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Clearing Agent: Air</a:t>
                      </a:r>
                    </a:p>
                  </a:txBody>
                  <a:tcPr marL="90000" marR="90000" marT="46800" marB="46800" anchor="ctr"/>
                </a:tc>
              </a:tr>
              <a:tr h="186359">
                <a:tc>
                  <a:txBody>
                    <a:bodyPr/>
                    <a:lstStyle/>
                    <a:p>
                      <a:r>
                        <a:rPr lang="en-ZA" sz="800" b="1" dirty="0" smtClean="0"/>
                        <a:t>7</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 TDCA</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20</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Clearing Agent: Sea</a:t>
                      </a:r>
                    </a:p>
                  </a:txBody>
                  <a:tcPr marL="90000" marR="90000" marT="46800" marB="46800" anchor="ctr"/>
                </a:tc>
              </a:tr>
              <a:tr h="189023">
                <a:tc>
                  <a:txBody>
                    <a:bodyPr/>
                    <a:lstStyle/>
                    <a:p>
                      <a:r>
                        <a:rPr lang="en-ZA" sz="800" b="1" dirty="0" smtClean="0"/>
                        <a:t>8</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 SADC</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21</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Port Authority: Air</a:t>
                      </a:r>
                    </a:p>
                  </a:txBody>
                  <a:tcPr marL="90000" marR="90000" marT="46800" marB="46800" anchor="ctr"/>
                </a:tc>
              </a:tr>
              <a:tr h="191687">
                <a:tc>
                  <a:txBody>
                    <a:bodyPr/>
                    <a:lstStyle/>
                    <a:p>
                      <a:r>
                        <a:rPr lang="en-ZA" sz="800" b="1" dirty="0" smtClean="0"/>
                        <a:t>9</a:t>
                      </a:r>
                      <a:endParaRPr lang="en-ZA" sz="800" b="1" dirty="0"/>
                    </a:p>
                  </a:txBody>
                  <a:tcPr anchor="ctr"/>
                </a:tc>
                <a:tc>
                  <a:txBody>
                    <a:bodyPr/>
                    <a:lstStyle/>
                    <a:p>
                      <a:pPr>
                        <a:lnSpc>
                          <a:spcPct val="200000"/>
                        </a:lnSpc>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 SACU/EFTA</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22</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Port Authority: Sea</a:t>
                      </a:r>
                    </a:p>
                  </a:txBody>
                  <a:tcPr marL="90000" marR="90000" marT="46800" marB="46800" anchor="ctr"/>
                </a:tc>
              </a:tr>
              <a:tr h="194351">
                <a:tc>
                  <a:txBody>
                    <a:bodyPr/>
                    <a:lstStyle/>
                    <a:p>
                      <a:r>
                        <a:rPr lang="en-ZA" sz="800" b="1" dirty="0" smtClean="0"/>
                        <a:t>10</a:t>
                      </a:r>
                      <a:endParaRPr lang="en-ZA" sz="800" b="1"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GSP- Norway</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23</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Railway Authority</a:t>
                      </a:r>
                    </a:p>
                  </a:txBody>
                  <a:tcPr marL="90000" marR="90000" marT="46800" marB="46800" anchor="ctr"/>
                </a:tc>
              </a:tr>
              <a:tr h="0">
                <a:tc>
                  <a:txBody>
                    <a:bodyPr/>
                    <a:lstStyle/>
                    <a:p>
                      <a:r>
                        <a:rPr lang="en-ZA" sz="800" b="1" dirty="0" smtClean="0"/>
                        <a:t>11</a:t>
                      </a:r>
                      <a:endParaRPr lang="en-ZA" sz="800" b="1"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GSP- Russia</a:t>
                      </a:r>
                      <a:endParaRPr lang="en-ZA" sz="8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24</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Container Terminal Operator</a:t>
                      </a:r>
                    </a:p>
                  </a:txBody>
                  <a:tcPr marL="90000" marR="90000" marT="46800" marB="46800" anchor="ctr"/>
                </a:tc>
              </a:tr>
              <a:tr h="370840">
                <a:tc>
                  <a:txBody>
                    <a:bodyPr/>
                    <a:lstStyle/>
                    <a:p>
                      <a:r>
                        <a:rPr lang="en-ZA" sz="800" dirty="0" smtClean="0"/>
                        <a:t>12</a:t>
                      </a:r>
                      <a:endParaRPr lang="en-ZA" sz="800"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Manufacturer AGOA</a:t>
                      </a:r>
                      <a:endParaRPr lang="en-ZA" sz="800" dirty="0" smtClean="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25</a:t>
                      </a:r>
                      <a:endParaRPr lang="en-ZA" sz="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ZA" sz="800" kern="1200" dirty="0">
                          <a:solidFill>
                            <a:schemeClr val="dk1"/>
                          </a:solidFill>
                          <a:latin typeface="+mn-lt"/>
                          <a:ea typeface="+mn-ea"/>
                          <a:cs typeface="+mn-cs"/>
                        </a:rPr>
                        <a:t>Wharf Operator</a:t>
                      </a:r>
                    </a:p>
                  </a:txBody>
                  <a:tcPr marL="90000" marR="90000" marT="46800" marB="46800" anchor="ctr"/>
                </a:tc>
              </a:tr>
              <a:tr h="370840">
                <a:tc>
                  <a:txBody>
                    <a:bodyPr/>
                    <a:lstStyle/>
                    <a:p>
                      <a:r>
                        <a:rPr lang="en-ZA" sz="800" dirty="0" smtClean="0"/>
                        <a:t>13</a:t>
                      </a:r>
                      <a:endParaRPr lang="en-ZA" sz="800"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ZA" sz="800" kern="1200" dirty="0" smtClean="0">
                          <a:solidFill>
                            <a:schemeClr val="dk1"/>
                          </a:solidFill>
                          <a:latin typeface="+mn-lt"/>
                          <a:ea typeface="+mn-ea"/>
                          <a:cs typeface="+mn-cs"/>
                        </a:rPr>
                        <a:t>Producer </a:t>
                      </a:r>
                      <a:r>
                        <a:rPr lang="en-ZA" sz="800" kern="1200" dirty="0" err="1" smtClean="0">
                          <a:solidFill>
                            <a:schemeClr val="dk1"/>
                          </a:solidFill>
                          <a:latin typeface="+mn-lt"/>
                          <a:ea typeface="+mn-ea"/>
                          <a:cs typeface="+mn-cs"/>
                        </a:rPr>
                        <a:t>ito</a:t>
                      </a:r>
                      <a:r>
                        <a:rPr lang="en-ZA" sz="800" kern="1200" dirty="0" smtClean="0">
                          <a:solidFill>
                            <a:schemeClr val="dk1"/>
                          </a:solidFill>
                          <a:latin typeface="+mn-lt"/>
                          <a:ea typeface="+mn-ea"/>
                          <a:cs typeface="+mn-cs"/>
                        </a:rPr>
                        <a:t> GSP- Turkey</a:t>
                      </a:r>
                      <a:endParaRPr lang="en-ZA" sz="800" dirty="0" smtClean="0"/>
                    </a:p>
                  </a:txBody>
                  <a:tcPr anchor="ctr"/>
                </a:tc>
                <a:tc>
                  <a:txBody>
                    <a:bodyPr/>
                    <a:lstStyle/>
                    <a:p>
                      <a:endParaRPr lang="en-ZA" sz="800" dirty="0"/>
                    </a:p>
                  </a:txBody>
                  <a:tcPr anchor="ct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endParaRPr lang="en-ZA" sz="800" dirty="0" smtClean="0"/>
                    </a:p>
                  </a:txBody>
                  <a:tcPr anchor="ctr"/>
                </a:tc>
              </a:tr>
            </a:tbl>
          </a:graphicData>
        </a:graphic>
      </p:graphicFrame>
      <p:sp>
        <p:nvSpPr>
          <p:cNvPr id="12" name="Rectangle 11"/>
          <p:cNvSpPr/>
          <p:nvPr/>
        </p:nvSpPr>
        <p:spPr>
          <a:xfrm>
            <a:off x="8460432" y="0"/>
            <a:ext cx="4572000" cy="646331"/>
          </a:xfrm>
          <a:prstGeom prst="rect">
            <a:avLst/>
          </a:prstGeom>
        </p:spPr>
        <p:txBody>
          <a:bodyPr>
            <a:spAutoFit/>
          </a:bodyPr>
          <a:lstStyle/>
          <a:p>
            <a:endParaRPr lang="en-ZA" dirty="0"/>
          </a:p>
          <a:p>
            <a:endParaRPr lang="en-ZA" dirty="0"/>
          </a:p>
        </p:txBody>
      </p:sp>
    </p:spTree>
    <p:extLst>
      <p:ext uri="{BB962C8B-B14F-4D97-AF65-F5344CB8AC3E}">
        <p14:creationId xmlns:p14="http://schemas.microsoft.com/office/powerpoint/2010/main" val="3677497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540B12B-D968-2643-8E7F-238A3C456CC9}" type="slidenum">
              <a:rPr lang="en-US" smtClean="0"/>
              <a:pPr/>
              <a:t>54</a:t>
            </a:fld>
            <a:endParaRPr lang="en-US" dirty="0"/>
          </a:p>
        </p:txBody>
      </p:sp>
      <p:sp>
        <p:nvSpPr>
          <p:cNvPr id="8" name="Title 5"/>
          <p:cNvSpPr>
            <a:spLocks noGrp="1"/>
          </p:cNvSpPr>
          <p:nvPr>
            <p:ph type="title"/>
          </p:nvPr>
        </p:nvSpPr>
        <p:spPr>
          <a:xfrm>
            <a:off x="341993" y="441325"/>
            <a:ext cx="7886700" cy="532606"/>
          </a:xfrm>
        </p:spPr>
        <p:txBody>
          <a:bodyPr/>
          <a:lstStyle/>
          <a:p>
            <a:r>
              <a:rPr lang="en-US" dirty="0" smtClean="0"/>
              <a:t>New Customs Acts Programme (NCAP)</a:t>
            </a:r>
            <a:endParaRPr lang="en-US" dirty="0"/>
          </a:p>
        </p:txBody>
      </p:sp>
      <p:sp>
        <p:nvSpPr>
          <p:cNvPr id="9" name="Text Placeholder 7"/>
          <p:cNvSpPr txBox="1">
            <a:spLocks/>
          </p:cNvSpPr>
          <p:nvPr/>
        </p:nvSpPr>
        <p:spPr>
          <a:xfrm>
            <a:off x="341993" y="973931"/>
            <a:ext cx="7886700" cy="437806"/>
          </a:xfrm>
          <a:prstGeom prst="rect">
            <a:avLst/>
          </a:prstGeom>
        </p:spPr>
        <p:txBody>
          <a:bodyPr vert="horz" lIns="91440" tIns="45720" rIns="91440" bIns="45720" rtlCol="0">
            <a:normAutofit fontScale="77500" lnSpcReduction="20000"/>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400" dirty="0" smtClean="0"/>
              <a:t>1964 Act client types for June 2020 </a:t>
            </a:r>
            <a:r>
              <a:rPr lang="en-US" sz="2400" dirty="0"/>
              <a:t>R</a:t>
            </a:r>
            <a:r>
              <a:rPr lang="en-US" sz="2400" dirty="0" smtClean="0"/>
              <a:t>elease 2b initiated from RLA</a:t>
            </a:r>
            <a:endParaRPr lang="en-US" sz="2400" u="sng" dirty="0"/>
          </a:p>
        </p:txBody>
      </p:sp>
      <p:sp>
        <p:nvSpPr>
          <p:cNvPr id="11" name="Text Placeholder 10"/>
          <p:cNvSpPr>
            <a:spLocks noGrp="1"/>
          </p:cNvSpPr>
          <p:nvPr>
            <p:ph type="body" sz="quarter" idx="11"/>
          </p:nvPr>
        </p:nvSpPr>
        <p:spPr>
          <a:xfrm>
            <a:off x="377577" y="1268760"/>
            <a:ext cx="8370887" cy="4896544"/>
          </a:xfrm>
        </p:spPr>
        <p:txBody>
          <a:bodyPr>
            <a:noAutofit/>
          </a:bodyPr>
          <a:lstStyle/>
          <a:p>
            <a:pPr marL="0" indent="0">
              <a:lnSpc>
                <a:spcPct val="150000"/>
              </a:lnSpc>
              <a:buNone/>
            </a:pPr>
            <a:endParaRPr lang="en-ZA" sz="1400" b="1" dirty="0"/>
          </a:p>
          <a:p>
            <a:pPr marL="0" indent="0">
              <a:lnSpc>
                <a:spcPct val="150000"/>
              </a:lnSpc>
              <a:buNone/>
            </a:pPr>
            <a:endParaRPr lang="en-ZA" sz="1400" b="1" dirty="0" smtClean="0"/>
          </a:p>
        </p:txBody>
      </p:sp>
      <p:sp>
        <p:nvSpPr>
          <p:cNvPr id="12" name="Rectangle 11"/>
          <p:cNvSpPr/>
          <p:nvPr/>
        </p:nvSpPr>
        <p:spPr>
          <a:xfrm>
            <a:off x="8460432" y="0"/>
            <a:ext cx="4572000" cy="646331"/>
          </a:xfrm>
          <a:prstGeom prst="rect">
            <a:avLst/>
          </a:prstGeom>
        </p:spPr>
        <p:txBody>
          <a:bodyPr>
            <a:spAutoFit/>
          </a:bodyPr>
          <a:lstStyle/>
          <a:p>
            <a:endParaRPr lang="en-ZA" dirty="0"/>
          </a:p>
          <a:p>
            <a:endParaRPr lang="en-ZA" dirty="0"/>
          </a:p>
        </p:txBody>
      </p:sp>
      <p:graphicFrame>
        <p:nvGraphicFramePr>
          <p:cNvPr id="13" name="Table 12"/>
          <p:cNvGraphicFramePr>
            <a:graphicFrameLocks noGrp="1"/>
          </p:cNvGraphicFramePr>
          <p:nvPr>
            <p:extLst>
              <p:ext uri="{D42A27DB-BD31-4B8C-83A1-F6EECF244321}">
                <p14:modId xmlns:p14="http://schemas.microsoft.com/office/powerpoint/2010/main" val="699287877"/>
              </p:ext>
            </p:extLst>
          </p:nvPr>
        </p:nvGraphicFramePr>
        <p:xfrm>
          <a:off x="231338" y="1284737"/>
          <a:ext cx="8700042" cy="4026822"/>
        </p:xfrm>
        <a:graphic>
          <a:graphicData uri="http://schemas.openxmlformats.org/drawingml/2006/table">
            <a:tbl>
              <a:tblPr firstRow="1" bandRow="1">
                <a:tableStyleId>{5C22544A-7EE6-4342-B048-85BDC9FD1C3A}</a:tableStyleId>
              </a:tblPr>
              <a:tblGrid>
                <a:gridCol w="337930"/>
                <a:gridCol w="2300932"/>
                <a:gridCol w="431800"/>
                <a:gridCol w="1282700"/>
                <a:gridCol w="317500"/>
                <a:gridCol w="2057400"/>
                <a:gridCol w="342900"/>
                <a:gridCol w="1628880"/>
              </a:tblGrid>
              <a:tr h="217063">
                <a:tc>
                  <a:txBody>
                    <a:bodyPr/>
                    <a:lstStyle/>
                    <a:p>
                      <a:endParaRPr lang="en-ZA" sz="800" dirty="0">
                        <a:latin typeface="+mn-lt"/>
                      </a:endParaRPr>
                    </a:p>
                  </a:txBody>
                  <a:tcPr/>
                </a:tc>
                <a:tc>
                  <a:txBody>
                    <a:bodyPr/>
                    <a:lstStyle/>
                    <a:p>
                      <a:r>
                        <a:rPr lang="en-ZA" sz="800" dirty="0" smtClean="0">
                          <a:latin typeface="+mn-lt"/>
                        </a:rPr>
                        <a:t>Client Type</a:t>
                      </a:r>
                      <a:endParaRPr lang="en-ZA" sz="800" dirty="0">
                        <a:latin typeface="+mn-lt"/>
                      </a:endParaRPr>
                    </a:p>
                  </a:txBody>
                  <a:tcPr/>
                </a:tc>
                <a:tc>
                  <a:txBody>
                    <a:bodyPr/>
                    <a:lstStyle/>
                    <a:p>
                      <a:endParaRPr lang="en-ZA" sz="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latin typeface="+mn-lt"/>
                        </a:rPr>
                        <a:t>Client Type</a:t>
                      </a:r>
                      <a:endParaRPr lang="en-ZA" sz="800" dirty="0">
                        <a:latin typeface="+mn-lt"/>
                      </a:endParaRPr>
                    </a:p>
                  </a:txBody>
                  <a:tcPr/>
                </a:tc>
                <a:tc>
                  <a:txBody>
                    <a:bodyPr/>
                    <a:lstStyle/>
                    <a:p>
                      <a:endParaRPr lang="en-ZA" sz="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latin typeface="+mn-lt"/>
                        </a:rPr>
                        <a:t>Client Type</a:t>
                      </a:r>
                      <a:endParaRPr lang="en-ZA" sz="800" dirty="0">
                        <a:latin typeface="+mn-lt"/>
                      </a:endParaRPr>
                    </a:p>
                  </a:txBody>
                  <a:tcPr/>
                </a:tc>
                <a:tc>
                  <a:txBody>
                    <a:bodyPr/>
                    <a:lstStyle/>
                    <a:p>
                      <a:endParaRPr lang="en-ZA" sz="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dirty="0" smtClean="0">
                          <a:latin typeface="+mn-lt"/>
                        </a:rPr>
                        <a:t>Client Type</a:t>
                      </a:r>
                      <a:endParaRPr lang="en-ZA" sz="800" dirty="0">
                        <a:latin typeface="+mn-lt"/>
                      </a:endParaRPr>
                    </a:p>
                  </a:txBody>
                  <a:tcPr/>
                </a:tc>
              </a:tr>
              <a:tr h="355359">
                <a:tc>
                  <a:txBody>
                    <a:bodyPr/>
                    <a:lstStyle/>
                    <a:p>
                      <a:r>
                        <a:rPr lang="en-ZA" sz="800" b="1" dirty="0" smtClean="0">
                          <a:latin typeface="+mn-lt"/>
                        </a:rPr>
                        <a:t>1</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Storage Warehouse (OS) - Imported Goods</a:t>
                      </a:r>
                    </a:p>
                  </a:txBody>
                  <a:tcPr marL="0" marR="0" marT="0" marB="0" anchor="ctr"/>
                </a:tc>
                <a:tc>
                  <a:txBody>
                    <a:bodyPr/>
                    <a:lstStyle/>
                    <a:p>
                      <a:r>
                        <a:rPr lang="en-ZA" sz="800" b="1" dirty="0" smtClean="0">
                          <a:latin typeface="+mn-lt"/>
                        </a:rPr>
                        <a:t>12</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Rebate User </a:t>
                      </a:r>
                    </a:p>
                  </a:txBody>
                  <a:tcPr marL="0" marR="0" marT="0" marB="0" anchor="ctr"/>
                </a:tc>
                <a:tc>
                  <a:txBody>
                    <a:bodyPr/>
                    <a:lstStyle/>
                    <a:p>
                      <a:r>
                        <a:rPr lang="en-ZA" sz="800" b="1" dirty="0" smtClean="0">
                          <a:latin typeface="+mn-lt"/>
                        </a:rPr>
                        <a:t>23</a:t>
                      </a:r>
                      <a:endParaRPr lang="en-ZA" sz="800" b="1" dirty="0">
                        <a:latin typeface="+mn-lt"/>
                      </a:endParaRPr>
                    </a:p>
                  </a:txBody>
                  <a:tcPr/>
                </a:tc>
                <a:tc>
                  <a:txBody>
                    <a:bodyPr/>
                    <a:lstStyle/>
                    <a:p>
                      <a:pPr algn="l" fontAlgn="ctr"/>
                      <a:r>
                        <a:rPr lang="pt-BR" sz="800" b="0" i="0" u="none" strike="noStrike" dirty="0">
                          <a:solidFill>
                            <a:srgbClr val="000000"/>
                          </a:solidFill>
                          <a:effectLst/>
                          <a:latin typeface="+mn-lt"/>
                        </a:rPr>
                        <a:t>Electronic user - EDI Carrier Cargo Reporter (Local)</a:t>
                      </a:r>
                    </a:p>
                  </a:txBody>
                  <a:tcPr marL="0" marR="0" marT="0" marB="0" anchor="ctr"/>
                </a:tc>
                <a:tc>
                  <a:txBody>
                    <a:bodyPr/>
                    <a:lstStyle/>
                    <a:p>
                      <a:r>
                        <a:rPr lang="en-ZA" sz="800" b="1" dirty="0" smtClean="0">
                          <a:latin typeface="+mn-lt"/>
                        </a:rPr>
                        <a:t>34</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Registered Agent: Air Carrier (Non-local)</a:t>
                      </a:r>
                    </a:p>
                  </a:txBody>
                  <a:tcPr marL="0" marR="0" marT="0" marB="0" anchor="ctr"/>
                </a:tc>
              </a:tr>
              <a:tr h="370840">
                <a:tc>
                  <a:txBody>
                    <a:bodyPr/>
                    <a:lstStyle/>
                    <a:p>
                      <a:r>
                        <a:rPr lang="en-ZA" sz="800" b="1" dirty="0" smtClean="0">
                          <a:latin typeface="+mn-lt"/>
                        </a:rPr>
                        <a:t>2</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Storage Warehouse  (OS)- Imported Goods - Stockist</a:t>
                      </a:r>
                    </a:p>
                  </a:txBody>
                  <a:tcPr marL="0" marR="0" marT="0" marB="0" anchor="ctr"/>
                </a:tc>
                <a:tc>
                  <a:txBody>
                    <a:bodyPr/>
                    <a:lstStyle/>
                    <a:p>
                      <a:r>
                        <a:rPr lang="en-ZA" sz="800" b="1" dirty="0" smtClean="0">
                          <a:latin typeface="+mn-lt"/>
                        </a:rPr>
                        <a:t>13</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 SADC EPA</a:t>
                      </a:r>
                    </a:p>
                  </a:txBody>
                  <a:tcPr marL="0" marR="0" marT="0" marB="0" anchor="ctr"/>
                </a:tc>
                <a:tc>
                  <a:txBody>
                    <a:bodyPr/>
                    <a:lstStyle/>
                    <a:p>
                      <a:r>
                        <a:rPr lang="en-ZA" sz="800" b="1" dirty="0" smtClean="0">
                          <a:latin typeface="+mn-lt"/>
                        </a:rPr>
                        <a:t>24</a:t>
                      </a:r>
                      <a:endParaRPr lang="en-ZA" sz="800" b="1" dirty="0">
                        <a:latin typeface="+mn-lt"/>
                      </a:endParaRPr>
                    </a:p>
                  </a:txBody>
                  <a:tcPr/>
                </a:tc>
                <a:tc>
                  <a:txBody>
                    <a:bodyPr/>
                    <a:lstStyle/>
                    <a:p>
                      <a:pPr algn="l" fontAlgn="ctr"/>
                      <a:r>
                        <a:rPr lang="pt-BR" sz="800" b="0" i="0" u="none" strike="noStrike">
                          <a:solidFill>
                            <a:srgbClr val="000000"/>
                          </a:solidFill>
                          <a:effectLst/>
                          <a:latin typeface="+mn-lt"/>
                        </a:rPr>
                        <a:t>Electronic user - EDI Depot Cargo Reporter (Local)</a:t>
                      </a:r>
                    </a:p>
                  </a:txBody>
                  <a:tcPr marL="0" marR="0" marT="0" marB="0" anchor="ctr"/>
                </a:tc>
                <a:tc>
                  <a:txBody>
                    <a:bodyPr/>
                    <a:lstStyle/>
                    <a:p>
                      <a:r>
                        <a:rPr lang="en-ZA" sz="800" b="1" dirty="0" smtClean="0">
                          <a:latin typeface="+mn-lt"/>
                        </a:rPr>
                        <a:t>35</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Registered Agent: Sea Carrier (Non-local)</a:t>
                      </a:r>
                    </a:p>
                  </a:txBody>
                  <a:tcPr marL="0" marR="0" marT="0" marB="0" anchor="ctr"/>
                </a:tc>
              </a:tr>
              <a:tr h="370840">
                <a:tc>
                  <a:txBody>
                    <a:bodyPr/>
                    <a:lstStyle/>
                    <a:p>
                      <a:r>
                        <a:rPr lang="en-ZA" sz="800" b="1" dirty="0" smtClean="0">
                          <a:latin typeface="+mn-lt"/>
                        </a:rPr>
                        <a:t>3</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 Dutiable Imported Goods</a:t>
                      </a:r>
                    </a:p>
                  </a:txBody>
                  <a:tcPr marL="0" marR="0" marT="0" marB="0" anchor="ctr"/>
                </a:tc>
                <a:tc>
                  <a:txBody>
                    <a:bodyPr/>
                    <a:lstStyle/>
                    <a:p>
                      <a:r>
                        <a:rPr lang="en-ZA" sz="800" b="1" dirty="0" smtClean="0">
                          <a:latin typeface="+mn-lt"/>
                        </a:rPr>
                        <a:t>14</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 SADC</a:t>
                      </a:r>
                    </a:p>
                  </a:txBody>
                  <a:tcPr marL="0" marR="0" marT="0" marB="0" anchor="ctr"/>
                </a:tc>
                <a:tc>
                  <a:txBody>
                    <a:bodyPr/>
                    <a:lstStyle/>
                    <a:p>
                      <a:r>
                        <a:rPr lang="en-ZA" sz="800" b="1" dirty="0" smtClean="0">
                          <a:latin typeface="+mn-lt"/>
                        </a:rPr>
                        <a:t>25</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Electronic user - EDI Terminal / Transit Shed Cargo Reporter (Local)</a:t>
                      </a:r>
                    </a:p>
                  </a:txBody>
                  <a:tcPr marL="0" marR="0" marT="0" marB="0" anchor="ctr"/>
                </a:tc>
                <a:tc>
                  <a:txBody>
                    <a:bodyPr/>
                    <a:lstStyle/>
                    <a:p>
                      <a:r>
                        <a:rPr lang="en-ZA" sz="800" b="1" dirty="0" smtClean="0">
                          <a:latin typeface="+mn-lt"/>
                        </a:rPr>
                        <a:t>36</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Registered Agent: Road Carrier (Non-local)</a:t>
                      </a:r>
                    </a:p>
                  </a:txBody>
                  <a:tcPr marL="0" marR="0" marT="0" marB="0" anchor="ctr"/>
                </a:tc>
              </a:tr>
              <a:tr h="370840">
                <a:tc>
                  <a:txBody>
                    <a:bodyPr/>
                    <a:lstStyle/>
                    <a:p>
                      <a:r>
                        <a:rPr lang="en-ZA" sz="800" b="1" dirty="0" smtClean="0">
                          <a:latin typeface="+mn-lt"/>
                        </a:rPr>
                        <a:t>4</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Special Storage Warehouse  (SOS) - Duty free Imported Goods for Export (Sec 21.3)</a:t>
                      </a:r>
                    </a:p>
                  </a:txBody>
                  <a:tcPr marL="0" marR="0" marT="0" marB="0" anchor="ctr"/>
                </a:tc>
                <a:tc>
                  <a:txBody>
                    <a:bodyPr/>
                    <a:lstStyle/>
                    <a:p>
                      <a:r>
                        <a:rPr lang="en-ZA" sz="800" b="1" dirty="0" smtClean="0">
                          <a:latin typeface="+mn-lt"/>
                        </a:rPr>
                        <a:t>15</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 SACU - MERCOSUR</a:t>
                      </a:r>
                    </a:p>
                  </a:txBody>
                  <a:tcPr marL="0" marR="0" marT="0" marB="0" anchor="ctr"/>
                </a:tc>
                <a:tc>
                  <a:txBody>
                    <a:bodyPr/>
                    <a:lstStyle/>
                    <a:p>
                      <a:r>
                        <a:rPr lang="en-ZA" sz="800" b="1" dirty="0" smtClean="0">
                          <a:latin typeface="+mn-lt"/>
                        </a:rPr>
                        <a:t>26</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Electronic user - EDI Clearing Agent Cargo Reporter (Local)</a:t>
                      </a:r>
                    </a:p>
                  </a:txBody>
                  <a:tcPr marL="0" marR="0" marT="0" marB="0" anchor="ctr"/>
                </a:tc>
                <a:tc>
                  <a:txBody>
                    <a:bodyPr/>
                    <a:lstStyle/>
                    <a:p>
                      <a:r>
                        <a:rPr lang="en-ZA" sz="800" b="1" dirty="0" smtClean="0">
                          <a:latin typeface="+mn-lt"/>
                        </a:rPr>
                        <a:t>37</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Registered Agent: Rail Carrier (Non-local)</a:t>
                      </a:r>
                    </a:p>
                  </a:txBody>
                  <a:tcPr marL="0" marR="0" marT="0" marB="0" anchor="ctr"/>
                </a:tc>
              </a:tr>
              <a:tr h="370840">
                <a:tc>
                  <a:txBody>
                    <a:bodyPr/>
                    <a:lstStyle/>
                    <a:p>
                      <a:r>
                        <a:rPr lang="en-ZA" sz="800" b="1" dirty="0" smtClean="0">
                          <a:latin typeface="+mn-lt"/>
                        </a:rPr>
                        <a:t>5</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 Dutiable locally manufactured goods for Export</a:t>
                      </a:r>
                    </a:p>
                  </a:txBody>
                  <a:tcPr marL="0" marR="0" marT="0" marB="0" anchor="ctr"/>
                </a:tc>
                <a:tc>
                  <a:txBody>
                    <a:bodyPr/>
                    <a:lstStyle/>
                    <a:p>
                      <a:r>
                        <a:rPr lang="en-ZA" sz="800" b="1" dirty="0" smtClean="0">
                          <a:latin typeface="+mn-lt"/>
                        </a:rPr>
                        <a:t>16</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 SACU/EFTA</a:t>
                      </a:r>
                    </a:p>
                  </a:txBody>
                  <a:tcPr marL="0" marR="0" marT="0" marB="0" anchor="ctr"/>
                </a:tc>
                <a:tc>
                  <a:txBody>
                    <a:bodyPr/>
                    <a:lstStyle/>
                    <a:p>
                      <a:r>
                        <a:rPr lang="en-ZA" sz="800" b="1" dirty="0" smtClean="0">
                          <a:latin typeface="+mn-lt"/>
                        </a:rPr>
                        <a:t>27</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Electronic user - EDI Registered Agent Carrier Cargo Reporter (Local)</a:t>
                      </a:r>
                    </a:p>
                  </a:txBody>
                  <a:tcPr marL="0" marR="0" marT="0" marB="0" anchor="ctr"/>
                </a:tc>
                <a:tc>
                  <a:txBody>
                    <a:bodyPr/>
                    <a:lstStyle/>
                    <a:p>
                      <a:r>
                        <a:rPr lang="en-ZA" sz="800" b="1" dirty="0" smtClean="0">
                          <a:latin typeface="+mn-lt"/>
                        </a:rPr>
                        <a:t>38</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Clearing Agent: Air</a:t>
                      </a:r>
                    </a:p>
                  </a:txBody>
                  <a:tcPr marL="0" marR="0" marT="0" marB="0" anchor="ctr"/>
                </a:tc>
              </a:tr>
              <a:tr h="144767">
                <a:tc>
                  <a:txBody>
                    <a:bodyPr/>
                    <a:lstStyle/>
                    <a:p>
                      <a:r>
                        <a:rPr lang="en-ZA" sz="800" b="1" dirty="0" smtClean="0">
                          <a:latin typeface="+mn-lt"/>
                        </a:rPr>
                        <a:t>6</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 Inbound duty and tax free shop</a:t>
                      </a:r>
                    </a:p>
                  </a:txBody>
                  <a:tcPr marL="0" marR="0" marT="0" marB="0" anchor="ctr"/>
                </a:tc>
                <a:tc>
                  <a:txBody>
                    <a:bodyPr/>
                    <a:lstStyle/>
                    <a:p>
                      <a:r>
                        <a:rPr lang="en-ZA" sz="800" b="1" dirty="0" smtClean="0">
                          <a:latin typeface="+mn-lt"/>
                        </a:rPr>
                        <a:t>17</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GSP- Norway</a:t>
                      </a:r>
                    </a:p>
                  </a:txBody>
                  <a:tcPr marL="0" marR="0" marT="0" marB="0" anchor="ctr"/>
                </a:tc>
                <a:tc>
                  <a:txBody>
                    <a:bodyPr/>
                    <a:lstStyle/>
                    <a:p>
                      <a:r>
                        <a:rPr lang="en-ZA" sz="800" b="1" dirty="0" smtClean="0">
                          <a:latin typeface="+mn-lt"/>
                        </a:rPr>
                        <a:t>28</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Electronic user - EDI Carrier Cargo Reporter (Non - Local)</a:t>
                      </a:r>
                    </a:p>
                  </a:txBody>
                  <a:tcPr marL="0" marR="0" marT="0" marB="0" anchor="ctr"/>
                </a:tc>
                <a:tc>
                  <a:txBody>
                    <a:bodyPr/>
                    <a:lstStyle/>
                    <a:p>
                      <a:r>
                        <a:rPr lang="en-ZA" sz="800" b="1" dirty="0" smtClean="0">
                          <a:latin typeface="+mn-lt"/>
                        </a:rPr>
                        <a:t>39</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Clearing Agent: Sea</a:t>
                      </a:r>
                    </a:p>
                  </a:txBody>
                  <a:tcPr marL="0" marR="0" marT="0" marB="0" anchor="ctr"/>
                </a:tc>
              </a:tr>
              <a:tr h="370840">
                <a:tc>
                  <a:txBody>
                    <a:bodyPr/>
                    <a:lstStyle/>
                    <a:p>
                      <a:r>
                        <a:rPr lang="en-ZA" sz="800" b="1" dirty="0" smtClean="0">
                          <a:latin typeface="+mn-lt"/>
                        </a:rPr>
                        <a:t>7</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Outbound duty and tax free shop</a:t>
                      </a:r>
                    </a:p>
                  </a:txBody>
                  <a:tcPr marL="0" marR="0" marT="0" marB="0" anchor="ctr"/>
                </a:tc>
                <a:tc>
                  <a:txBody>
                    <a:bodyPr/>
                    <a:lstStyle/>
                    <a:p>
                      <a:r>
                        <a:rPr lang="en-ZA" sz="800" b="1" dirty="0" smtClean="0">
                          <a:latin typeface="+mn-lt"/>
                        </a:rPr>
                        <a:t>18</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Producer </a:t>
                      </a:r>
                      <a:r>
                        <a:rPr lang="en-ZA" sz="800" b="0" i="0" u="none" strike="noStrike" dirty="0" err="1">
                          <a:solidFill>
                            <a:srgbClr val="000000"/>
                          </a:solidFill>
                          <a:effectLst/>
                          <a:latin typeface="+mn-lt"/>
                        </a:rPr>
                        <a:t>ito</a:t>
                      </a:r>
                      <a:r>
                        <a:rPr lang="en-ZA" sz="800" b="0" i="0" u="none" strike="noStrike" dirty="0">
                          <a:solidFill>
                            <a:srgbClr val="000000"/>
                          </a:solidFill>
                          <a:effectLst/>
                          <a:latin typeface="+mn-lt"/>
                        </a:rPr>
                        <a:t> GSP- Russia</a:t>
                      </a:r>
                    </a:p>
                  </a:txBody>
                  <a:tcPr marL="0" marR="0" marT="0" marB="0" anchor="ctr"/>
                </a:tc>
                <a:tc>
                  <a:txBody>
                    <a:bodyPr/>
                    <a:lstStyle/>
                    <a:p>
                      <a:r>
                        <a:rPr lang="en-ZA" sz="800" b="1" dirty="0" smtClean="0">
                          <a:latin typeface="+mn-lt"/>
                        </a:rPr>
                        <a:t>29</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Container depot</a:t>
                      </a:r>
                    </a:p>
                  </a:txBody>
                  <a:tcPr marL="0" marR="0" marT="0" marB="0" anchor="ctr"/>
                </a:tc>
                <a:tc>
                  <a:txBody>
                    <a:bodyPr/>
                    <a:lstStyle/>
                    <a:p>
                      <a:r>
                        <a:rPr lang="en-ZA" sz="800" b="1" dirty="0" smtClean="0">
                          <a:latin typeface="+mn-lt"/>
                        </a:rPr>
                        <a:t>40</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Port Authority: Air</a:t>
                      </a:r>
                    </a:p>
                  </a:txBody>
                  <a:tcPr marL="0" marR="0" marT="0" marB="0" anchor="ctr"/>
                </a:tc>
              </a:tr>
              <a:tr h="370840">
                <a:tc>
                  <a:txBody>
                    <a:bodyPr/>
                    <a:lstStyle/>
                    <a:p>
                      <a:r>
                        <a:rPr lang="en-ZA" sz="800" b="1" dirty="0" smtClean="0">
                          <a:latin typeface="+mn-lt"/>
                        </a:rPr>
                        <a:t>8</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 Inbound and Outbound duty and tax free shop</a:t>
                      </a:r>
                    </a:p>
                  </a:txBody>
                  <a:tcPr marL="0" marR="0" marT="0" marB="0" anchor="ctr"/>
                </a:tc>
                <a:tc>
                  <a:txBody>
                    <a:bodyPr/>
                    <a:lstStyle/>
                    <a:p>
                      <a:r>
                        <a:rPr lang="en-ZA" sz="800" b="1" dirty="0" smtClean="0">
                          <a:latin typeface="+mn-lt"/>
                        </a:rPr>
                        <a:t>19</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Producer ito GSP- Turkey</a:t>
                      </a:r>
                    </a:p>
                  </a:txBody>
                  <a:tcPr marL="0" marR="0" marT="0" marB="0" anchor="ctr"/>
                </a:tc>
                <a:tc>
                  <a:txBody>
                    <a:bodyPr/>
                    <a:lstStyle/>
                    <a:p>
                      <a:r>
                        <a:rPr lang="en-ZA" sz="800" b="1" dirty="0" smtClean="0">
                          <a:latin typeface="+mn-lt"/>
                        </a:rPr>
                        <a:t>30</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Degrouping depot</a:t>
                      </a:r>
                    </a:p>
                  </a:txBody>
                  <a:tcPr marL="0" marR="0" marT="0" marB="0" anchor="ctr"/>
                </a:tc>
                <a:tc>
                  <a:txBody>
                    <a:bodyPr/>
                    <a:lstStyle/>
                    <a:p>
                      <a:r>
                        <a:rPr lang="en-ZA" sz="800" b="1" dirty="0" smtClean="0">
                          <a:latin typeface="+mn-lt"/>
                        </a:rPr>
                        <a:t>41</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Port Authority: Sea</a:t>
                      </a:r>
                    </a:p>
                  </a:txBody>
                  <a:tcPr marL="0" marR="0" marT="0" marB="0" anchor="ctr"/>
                </a:tc>
              </a:tr>
              <a:tr h="370840">
                <a:tc>
                  <a:txBody>
                    <a:bodyPr/>
                    <a:lstStyle/>
                    <a:p>
                      <a:r>
                        <a:rPr lang="en-ZA" sz="800" b="1" dirty="0" smtClean="0">
                          <a:latin typeface="+mn-lt"/>
                        </a:rPr>
                        <a:t>9</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 Supply Ship/Aircraft stores</a:t>
                      </a:r>
                    </a:p>
                  </a:txBody>
                  <a:tcPr marL="0" marR="0" marT="0" marB="0" anchor="ctr"/>
                </a:tc>
                <a:tc>
                  <a:txBody>
                    <a:bodyPr/>
                    <a:lstStyle/>
                    <a:p>
                      <a:r>
                        <a:rPr lang="en-ZA" sz="800" b="1" dirty="0" smtClean="0">
                          <a:latin typeface="+mn-lt"/>
                        </a:rPr>
                        <a:t>20</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Manufacturer - AGOA</a:t>
                      </a:r>
                    </a:p>
                  </a:txBody>
                  <a:tcPr marL="0" marR="0" marT="0" marB="0" anchor="ctr"/>
                </a:tc>
                <a:tc>
                  <a:txBody>
                    <a:bodyPr/>
                    <a:lstStyle/>
                    <a:p>
                      <a:r>
                        <a:rPr lang="en-ZA" sz="800" b="1" dirty="0" smtClean="0">
                          <a:latin typeface="+mn-lt"/>
                        </a:rPr>
                        <a:t>31</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Searcher for or of a wreck (Local)</a:t>
                      </a:r>
                    </a:p>
                  </a:txBody>
                  <a:tcPr marL="0" marR="0" marT="0" marB="0" anchor="ctr"/>
                </a:tc>
                <a:tc>
                  <a:txBody>
                    <a:bodyPr/>
                    <a:lstStyle/>
                    <a:p>
                      <a:r>
                        <a:rPr lang="en-ZA" sz="800" b="1" dirty="0" smtClean="0">
                          <a:latin typeface="+mn-lt"/>
                        </a:rPr>
                        <a:t>42</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Railway Authority</a:t>
                      </a:r>
                    </a:p>
                  </a:txBody>
                  <a:tcPr marL="0" marR="0" marT="0" marB="0" anchor="ctr"/>
                </a:tc>
              </a:tr>
              <a:tr h="370840">
                <a:tc>
                  <a:txBody>
                    <a:bodyPr/>
                    <a:lstStyle/>
                    <a:p>
                      <a:r>
                        <a:rPr lang="en-ZA" sz="800" b="1" dirty="0" smtClean="0">
                          <a:latin typeface="+mn-lt"/>
                        </a:rPr>
                        <a:t>10</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Special Storage Warehouse  (SOS) -Supply Duty and Tax free shops and Ship/Aircraft stores</a:t>
                      </a:r>
                    </a:p>
                  </a:txBody>
                  <a:tcPr marL="0" marR="0" marT="0" marB="0" anchor="ctr"/>
                </a:tc>
                <a:tc>
                  <a:txBody>
                    <a:bodyPr/>
                    <a:lstStyle/>
                    <a:p>
                      <a:r>
                        <a:rPr lang="en-ZA" sz="800" b="1" dirty="0" smtClean="0">
                          <a:latin typeface="+mn-lt"/>
                        </a:rPr>
                        <a:t>21</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Electronic user - EDI Clearer Deferment Transactions (Local)</a:t>
                      </a:r>
                    </a:p>
                  </a:txBody>
                  <a:tcPr marL="0" marR="0" marT="0" marB="0" anchor="ctr"/>
                </a:tc>
                <a:tc>
                  <a:txBody>
                    <a:bodyPr/>
                    <a:lstStyle/>
                    <a:p>
                      <a:r>
                        <a:rPr lang="en-ZA" sz="800" b="1" dirty="0" smtClean="0">
                          <a:latin typeface="+mn-lt"/>
                        </a:rPr>
                        <a:t>32</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Searcher for or of a wreck (non-local)</a:t>
                      </a:r>
                    </a:p>
                  </a:txBody>
                  <a:tcPr marL="0" marR="0" marT="0" marB="0" anchor="ctr"/>
                </a:tc>
                <a:tc>
                  <a:txBody>
                    <a:bodyPr/>
                    <a:lstStyle/>
                    <a:p>
                      <a:r>
                        <a:rPr lang="en-ZA" sz="800" b="1" dirty="0" smtClean="0">
                          <a:latin typeface="+mn-lt"/>
                        </a:rPr>
                        <a:t>43</a:t>
                      </a:r>
                      <a:endParaRPr lang="en-ZA" sz="800" b="1" dirty="0">
                        <a:latin typeface="+mn-lt"/>
                      </a:endParaRPr>
                    </a:p>
                  </a:txBody>
                  <a:tcPr/>
                </a:tc>
                <a:tc>
                  <a:txBody>
                    <a:bodyPr/>
                    <a:lstStyle/>
                    <a:p>
                      <a:pPr algn="l" fontAlgn="ctr"/>
                      <a:r>
                        <a:rPr lang="en-ZA" sz="800" b="0" i="0" u="none" strike="noStrike">
                          <a:solidFill>
                            <a:srgbClr val="000000"/>
                          </a:solidFill>
                          <a:effectLst/>
                          <a:latin typeface="+mn-lt"/>
                        </a:rPr>
                        <a:t>Container Terminal Operator</a:t>
                      </a:r>
                    </a:p>
                  </a:txBody>
                  <a:tcPr marL="0" marR="0" marT="0" marB="0" anchor="ctr"/>
                </a:tc>
              </a:tr>
              <a:tr h="0">
                <a:tc>
                  <a:txBody>
                    <a:bodyPr/>
                    <a:lstStyle/>
                    <a:p>
                      <a:r>
                        <a:rPr lang="en-ZA" sz="800" b="1" dirty="0" smtClean="0">
                          <a:latin typeface="+mn-lt"/>
                        </a:rPr>
                        <a:t>11</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Storage Warehouse (OS) (CCA Enterprise)</a:t>
                      </a:r>
                    </a:p>
                  </a:txBody>
                  <a:tcPr marL="0" marR="0" marT="0" marB="0" anchor="ctr"/>
                </a:tc>
                <a:tc>
                  <a:txBody>
                    <a:bodyPr/>
                    <a:lstStyle/>
                    <a:p>
                      <a:r>
                        <a:rPr lang="en-ZA" sz="800" b="1" dirty="0" smtClean="0">
                          <a:latin typeface="+mn-lt"/>
                        </a:rPr>
                        <a:t>22</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Electronic user - EDI Release Authority (Local)</a:t>
                      </a:r>
                    </a:p>
                  </a:txBody>
                  <a:tcPr marL="0" marR="0" marT="0" marB="0" anchor="ctr"/>
                </a:tc>
                <a:tc>
                  <a:txBody>
                    <a:bodyPr/>
                    <a:lstStyle/>
                    <a:p>
                      <a:r>
                        <a:rPr lang="en-ZA" sz="800" b="1" dirty="0" smtClean="0">
                          <a:latin typeface="+mn-lt"/>
                        </a:rPr>
                        <a:t>33</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Registered agent: Searchers for or of a wreck (non-local)</a:t>
                      </a:r>
                    </a:p>
                  </a:txBody>
                  <a:tcPr marL="0" marR="0" marT="0" marB="0" anchor="ctr"/>
                </a:tc>
                <a:tc>
                  <a:txBody>
                    <a:bodyPr/>
                    <a:lstStyle/>
                    <a:p>
                      <a:r>
                        <a:rPr lang="en-ZA" sz="800" b="1" dirty="0" smtClean="0">
                          <a:latin typeface="+mn-lt"/>
                        </a:rPr>
                        <a:t>44</a:t>
                      </a:r>
                      <a:endParaRPr lang="en-ZA" sz="800" b="1" dirty="0">
                        <a:latin typeface="+mn-lt"/>
                      </a:endParaRPr>
                    </a:p>
                  </a:txBody>
                  <a:tcPr/>
                </a:tc>
                <a:tc>
                  <a:txBody>
                    <a:bodyPr/>
                    <a:lstStyle/>
                    <a:p>
                      <a:pPr algn="l" fontAlgn="ctr"/>
                      <a:r>
                        <a:rPr lang="en-ZA" sz="800" b="0" i="0" u="none" strike="noStrike" dirty="0">
                          <a:solidFill>
                            <a:srgbClr val="000000"/>
                          </a:solidFill>
                          <a:effectLst/>
                          <a:latin typeface="+mn-lt"/>
                        </a:rPr>
                        <a:t>Wharf Operator</a:t>
                      </a:r>
                    </a:p>
                  </a:txBody>
                  <a:tcPr marL="0" marR="0" marT="0" marB="0" anchor="ctr"/>
                </a:tc>
              </a:tr>
            </a:tbl>
          </a:graphicData>
        </a:graphic>
      </p:graphicFrame>
    </p:spTree>
    <p:extLst>
      <p:ext uri="{BB962C8B-B14F-4D97-AF65-F5344CB8AC3E}">
        <p14:creationId xmlns:p14="http://schemas.microsoft.com/office/powerpoint/2010/main" val="325139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5</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400" dirty="0">
                <a:solidFill>
                  <a:prstClr val="black">
                    <a:lumMod val="75000"/>
                    <a:lumOff val="25000"/>
                  </a:prstClr>
                </a:solidFill>
                <a:latin typeface="Arial" charset="0"/>
              </a:rPr>
              <a:t>RLA Trader Process Overview</a:t>
            </a:r>
          </a:p>
        </p:txBody>
      </p:sp>
      <p:sp>
        <p:nvSpPr>
          <p:cNvPr id="7" name="Title 5"/>
          <p:cNvSpPr txBox="1">
            <a:spLocks/>
          </p:cNvSpPr>
          <p:nvPr/>
        </p:nvSpPr>
        <p:spPr>
          <a:xfrm>
            <a:off x="446562" y="135172"/>
            <a:ext cx="7886700" cy="419044"/>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30" y="1075528"/>
            <a:ext cx="7374963" cy="516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8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E6F4AD-822C-4824-903F-AAE7E1666E74}" type="slidenum">
              <a:rPr lang="en-ZA" smtClean="0"/>
              <a:t>6</a:t>
            </a:fld>
            <a:endParaRPr lang="en-ZA" dirty="0"/>
          </a:p>
        </p:txBody>
      </p:sp>
      <p:sp>
        <p:nvSpPr>
          <p:cNvPr id="13" name="Text Placeholder 7"/>
          <p:cNvSpPr txBox="1">
            <a:spLocks/>
          </p:cNvSpPr>
          <p:nvPr/>
        </p:nvSpPr>
        <p:spPr>
          <a:xfrm>
            <a:off x="341993" y="542922"/>
            <a:ext cx="7886700" cy="437806"/>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endParaRPr lang="en-US" sz="2400" dirty="0"/>
          </a:p>
        </p:txBody>
      </p:sp>
      <p:sp>
        <p:nvSpPr>
          <p:cNvPr id="6" name="Title 5"/>
          <p:cNvSpPr txBox="1">
            <a:spLocks/>
          </p:cNvSpPr>
          <p:nvPr/>
        </p:nvSpPr>
        <p:spPr>
          <a:xfrm>
            <a:off x="457200" y="542922"/>
            <a:ext cx="7886700" cy="532606"/>
          </a:xfrm>
          <a:prstGeom prst="rect">
            <a:avLst/>
          </a:prstGeom>
        </p:spPr>
        <p:txBody>
          <a:bodyPr vert="horz" lIns="98456" tIns="49228" rIns="98456" bIns="49228"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sz="2400" dirty="0" smtClean="0">
                <a:solidFill>
                  <a:schemeClr val="tx1">
                    <a:lumMod val="75000"/>
                    <a:lumOff val="25000"/>
                  </a:schemeClr>
                </a:solidFill>
                <a:latin typeface="Arial" charset="0"/>
              </a:rPr>
              <a:t>Relationship Management (RMM)  </a:t>
            </a:r>
            <a:r>
              <a:rPr lang="en-US" sz="2400" dirty="0">
                <a:solidFill>
                  <a:schemeClr val="tx1">
                    <a:lumMod val="75000"/>
                    <a:lumOff val="25000"/>
                  </a:schemeClr>
                </a:solidFill>
                <a:latin typeface="Arial" charset="0"/>
              </a:rPr>
              <a:t>P</a:t>
            </a:r>
            <a:r>
              <a:rPr lang="en-US" sz="2400" dirty="0" smtClean="0">
                <a:solidFill>
                  <a:schemeClr val="tx1">
                    <a:lumMod val="75000"/>
                    <a:lumOff val="25000"/>
                  </a:schemeClr>
                </a:solidFill>
                <a:latin typeface="Arial" charset="0"/>
              </a:rPr>
              <a:t>rocess </a:t>
            </a:r>
            <a:r>
              <a:rPr lang="en-US" sz="2400" dirty="0">
                <a:solidFill>
                  <a:schemeClr val="tx1">
                    <a:lumMod val="75000"/>
                    <a:lumOff val="25000"/>
                  </a:schemeClr>
                </a:solidFill>
                <a:latin typeface="Arial" charset="0"/>
              </a:rPr>
              <a:t>overview</a:t>
            </a:r>
            <a:endParaRPr lang="en-ZA" sz="2400" dirty="0">
              <a:solidFill>
                <a:prstClr val="black">
                  <a:lumMod val="75000"/>
                  <a:lumOff val="25000"/>
                </a:prstClr>
              </a:solidFill>
              <a:latin typeface="Arial" charset="0"/>
            </a:endParaRPr>
          </a:p>
        </p:txBody>
      </p:sp>
      <p:sp>
        <p:nvSpPr>
          <p:cNvPr id="7" name="Title 5"/>
          <p:cNvSpPr txBox="1">
            <a:spLocks/>
          </p:cNvSpPr>
          <p:nvPr/>
        </p:nvSpPr>
        <p:spPr>
          <a:xfrm>
            <a:off x="446562" y="21610"/>
            <a:ext cx="7886700" cy="532606"/>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005290"/>
            <a:ext cx="7200900" cy="517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4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466884"/>
          </a:xfrm>
        </p:spPr>
        <p:txBody>
          <a:bodyPr>
            <a:noAutofit/>
          </a:bodyPr>
          <a:lstStyle/>
          <a:p>
            <a:r>
              <a:rPr lang="en-US" sz="2400" dirty="0" smtClean="0">
                <a:solidFill>
                  <a:schemeClr val="tx1">
                    <a:lumMod val="75000"/>
                    <a:lumOff val="25000"/>
                  </a:schemeClr>
                </a:solidFill>
                <a:latin typeface="Arial" charset="0"/>
                <a:ea typeface="+mn-ea"/>
                <a:cs typeface="+mn-cs"/>
              </a:rPr>
              <a:t>Pre-conditions for applying via the RLA system</a:t>
            </a:r>
            <a:br>
              <a:rPr lang="en-US" sz="2400" dirty="0" smtClean="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r>
              <a:rPr lang="en-US" sz="2400" dirty="0" smtClean="0">
                <a:solidFill>
                  <a:schemeClr val="tx1">
                    <a:lumMod val="75000"/>
                    <a:lumOff val="25000"/>
                  </a:schemeClr>
                </a:solidFill>
                <a:latin typeface="Arial" charset="0"/>
                <a:ea typeface="+mn-ea"/>
                <a:cs typeface="+mn-cs"/>
              </a:rPr>
              <a:t/>
            </a:r>
            <a:br>
              <a:rPr lang="en-US" sz="2400" dirty="0" smtClean="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r>
              <a:rPr lang="en-US" sz="2400" dirty="0" smtClean="0">
                <a:solidFill>
                  <a:schemeClr val="tx1">
                    <a:lumMod val="75000"/>
                    <a:lumOff val="25000"/>
                  </a:schemeClr>
                </a:solidFill>
                <a:latin typeface="Arial" charset="0"/>
                <a:ea typeface="+mn-ea"/>
                <a:cs typeface="+mn-cs"/>
              </a:rPr>
              <a:t/>
            </a:r>
            <a:br>
              <a:rPr lang="en-US" sz="2400" dirty="0" smtClean="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r>
              <a:rPr lang="en-US" sz="2400" dirty="0" smtClean="0">
                <a:solidFill>
                  <a:schemeClr val="tx1">
                    <a:lumMod val="75000"/>
                    <a:lumOff val="25000"/>
                  </a:schemeClr>
                </a:solidFill>
                <a:latin typeface="Arial" charset="0"/>
                <a:ea typeface="+mn-ea"/>
                <a:cs typeface="+mn-cs"/>
              </a:rPr>
              <a:t/>
            </a:r>
            <a:br>
              <a:rPr lang="en-US" sz="2400" dirty="0" smtClean="0">
                <a:solidFill>
                  <a:schemeClr val="tx1">
                    <a:lumMod val="75000"/>
                    <a:lumOff val="25000"/>
                  </a:schemeClr>
                </a:solidFill>
                <a:latin typeface="Arial" charset="0"/>
                <a:ea typeface="+mn-ea"/>
                <a:cs typeface="+mn-cs"/>
              </a:rPr>
            </a:br>
            <a:r>
              <a:rPr lang="en-US" sz="2400" dirty="0">
                <a:solidFill>
                  <a:schemeClr val="tx1">
                    <a:lumMod val="75000"/>
                    <a:lumOff val="25000"/>
                  </a:schemeClr>
                </a:solidFill>
                <a:latin typeface="Arial" charset="0"/>
                <a:ea typeface="+mn-ea"/>
                <a:cs typeface="+mn-cs"/>
              </a:rPr>
              <a:t/>
            </a:r>
            <a:br>
              <a:rPr lang="en-US" sz="2400" dirty="0">
                <a:solidFill>
                  <a:schemeClr val="tx1">
                    <a:lumMod val="75000"/>
                    <a:lumOff val="25000"/>
                  </a:schemeClr>
                </a:solidFill>
                <a:latin typeface="Arial" charset="0"/>
                <a:ea typeface="+mn-ea"/>
                <a:cs typeface="+mn-cs"/>
              </a:rPr>
            </a:br>
            <a:endParaRPr lang="en-US" sz="2400" dirty="0">
              <a:solidFill>
                <a:schemeClr val="tx1">
                  <a:lumMod val="75000"/>
                  <a:lumOff val="25000"/>
                </a:schemeClr>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7</a:t>
            </a:fld>
            <a:endParaRPr lang="en-US" sz="1200" b="0" dirty="0">
              <a:solidFill>
                <a:srgbClr val="004C85"/>
              </a:solidFill>
            </a:endParaRPr>
          </a:p>
        </p:txBody>
      </p:sp>
      <p:sp>
        <p:nvSpPr>
          <p:cNvPr id="8" name="Title 5"/>
          <p:cNvSpPr txBox="1">
            <a:spLocks/>
          </p:cNvSpPr>
          <p:nvPr/>
        </p:nvSpPr>
        <p:spPr>
          <a:xfrm>
            <a:off x="341993" y="127221"/>
            <a:ext cx="7886700" cy="446218"/>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2" name="Rectangle 1"/>
          <p:cNvSpPr/>
          <p:nvPr/>
        </p:nvSpPr>
        <p:spPr>
          <a:xfrm>
            <a:off x="464024" y="1276264"/>
            <a:ext cx="8148348" cy="3416320"/>
          </a:xfrm>
          <a:prstGeom prst="rect">
            <a:avLst/>
          </a:prstGeom>
        </p:spPr>
        <p:txBody>
          <a:bodyPr wrap="square">
            <a:spAutoFit/>
          </a:bodyPr>
          <a:lstStyle/>
          <a:p>
            <a:pPr>
              <a:lnSpc>
                <a:spcPct val="150000"/>
              </a:lnSpc>
            </a:pPr>
            <a:r>
              <a:rPr lang="en-US" sz="1600" dirty="0">
                <a:latin typeface="Arial" charset="0"/>
              </a:rPr>
              <a:t>In order to submit an application via the RLA system:</a:t>
            </a:r>
          </a:p>
          <a:p>
            <a:pPr marL="342900" indent="-342900">
              <a:lnSpc>
                <a:spcPct val="150000"/>
              </a:lnSpc>
              <a:buFont typeface="Arial" panose="020B0604020202020204" pitchFamily="34" charset="0"/>
              <a:buChar char="•"/>
            </a:pPr>
            <a:r>
              <a:rPr lang="en-US" sz="1600" dirty="0">
                <a:latin typeface="Arial" charset="0"/>
              </a:rPr>
              <a:t>The Trader must be a registered </a:t>
            </a:r>
            <a:r>
              <a:rPr lang="en-US" sz="1600" dirty="0" smtClean="0">
                <a:latin typeface="Arial" charset="0"/>
              </a:rPr>
              <a:t>legal </a:t>
            </a:r>
            <a:r>
              <a:rPr lang="en-US" sz="1600" dirty="0">
                <a:latin typeface="Arial" charset="0"/>
              </a:rPr>
              <a:t>entity with SARS;</a:t>
            </a:r>
          </a:p>
          <a:p>
            <a:pPr marL="342900" indent="-342900">
              <a:lnSpc>
                <a:spcPct val="150000"/>
              </a:lnSpc>
              <a:buFont typeface="Arial" panose="020B0604020202020204" pitchFamily="34" charset="0"/>
              <a:buChar char="•"/>
            </a:pPr>
            <a:r>
              <a:rPr lang="en-US" sz="1600" dirty="0" smtClean="0">
                <a:latin typeface="Arial" charset="0"/>
              </a:rPr>
              <a:t>To avoid </a:t>
            </a:r>
            <a:r>
              <a:rPr lang="en-US" sz="1600" dirty="0">
                <a:latin typeface="Arial" charset="0"/>
              </a:rPr>
              <a:t>the </a:t>
            </a:r>
            <a:r>
              <a:rPr lang="en-US" sz="1600" dirty="0" smtClean="0">
                <a:latin typeface="Arial" charset="0"/>
              </a:rPr>
              <a:t>queues </a:t>
            </a:r>
            <a:r>
              <a:rPr lang="en-US" sz="1600" dirty="0">
                <a:latin typeface="Arial" charset="0"/>
              </a:rPr>
              <a:t>at the </a:t>
            </a:r>
            <a:r>
              <a:rPr lang="en-US" sz="1600" dirty="0" smtClean="0">
                <a:latin typeface="Arial" charset="0"/>
              </a:rPr>
              <a:t>Customs branch, clients should be </a:t>
            </a:r>
            <a:r>
              <a:rPr lang="en-US" sz="1600" dirty="0">
                <a:latin typeface="Arial" charset="0"/>
              </a:rPr>
              <a:t>an existing </a:t>
            </a:r>
            <a:r>
              <a:rPr lang="en-US" sz="1600" dirty="0" err="1" smtClean="0">
                <a:latin typeface="Arial" charset="0"/>
              </a:rPr>
              <a:t>eFiler</a:t>
            </a:r>
            <a:r>
              <a:rPr lang="en-US" sz="1600" dirty="0" smtClean="0">
                <a:latin typeface="Arial" charset="0"/>
              </a:rPr>
              <a:t> </a:t>
            </a:r>
            <a:r>
              <a:rPr lang="en-US" sz="1600" dirty="0">
                <a:latin typeface="Arial" charset="0"/>
              </a:rPr>
              <a:t>or register </a:t>
            </a:r>
            <a:r>
              <a:rPr lang="en-US" sz="1600" dirty="0" smtClean="0">
                <a:latin typeface="Arial" charset="0"/>
              </a:rPr>
              <a:t>as an </a:t>
            </a:r>
            <a:r>
              <a:rPr lang="en-US" sz="1600" dirty="0" err="1" smtClean="0">
                <a:latin typeface="Arial" charset="0"/>
              </a:rPr>
              <a:t>eFiler</a:t>
            </a:r>
            <a:r>
              <a:rPr lang="en-US" sz="1600" dirty="0">
                <a:latin typeface="Arial" charset="0"/>
              </a:rPr>
              <a:t>;</a:t>
            </a:r>
          </a:p>
          <a:p>
            <a:pPr marL="342900" indent="-342900">
              <a:lnSpc>
                <a:spcPct val="150000"/>
              </a:lnSpc>
              <a:buFont typeface="Arial" panose="020B0604020202020204" pitchFamily="34" charset="0"/>
              <a:buChar char="•"/>
            </a:pPr>
            <a:r>
              <a:rPr lang="en-US" sz="1600" dirty="0" smtClean="0">
                <a:latin typeface="Arial" charset="0"/>
              </a:rPr>
              <a:t>The </a:t>
            </a:r>
            <a:r>
              <a:rPr lang="en-US" sz="1600" dirty="0" err="1" smtClean="0">
                <a:latin typeface="Arial" charset="0"/>
              </a:rPr>
              <a:t>eFiling</a:t>
            </a:r>
            <a:r>
              <a:rPr lang="en-US" sz="1600" dirty="0" smtClean="0">
                <a:latin typeface="Arial" charset="0"/>
              </a:rPr>
              <a:t> </a:t>
            </a:r>
            <a:r>
              <a:rPr lang="en-US" sz="1600" dirty="0">
                <a:latin typeface="Arial" charset="0"/>
              </a:rPr>
              <a:t>profile must be </a:t>
            </a:r>
            <a:r>
              <a:rPr lang="en-US" sz="1600" dirty="0" smtClean="0">
                <a:latin typeface="Arial" charset="0"/>
              </a:rPr>
              <a:t>that </a:t>
            </a:r>
            <a:r>
              <a:rPr lang="en-US" sz="1600" dirty="0">
                <a:latin typeface="Arial" charset="0"/>
              </a:rPr>
              <a:t>of an “</a:t>
            </a:r>
            <a:r>
              <a:rPr lang="en-US" sz="1600" dirty="0" err="1" smtClean="0">
                <a:latin typeface="Arial" charset="0"/>
              </a:rPr>
              <a:t>Organisation</a:t>
            </a:r>
            <a:r>
              <a:rPr lang="en-US" sz="1600" dirty="0" smtClean="0">
                <a:latin typeface="Arial" charset="0"/>
              </a:rPr>
              <a:t>” and </a:t>
            </a:r>
            <a:r>
              <a:rPr lang="en-US" sz="1600" dirty="0">
                <a:latin typeface="Arial" charset="0"/>
              </a:rPr>
              <a:t>not </a:t>
            </a:r>
            <a:r>
              <a:rPr lang="en-US" sz="1600" dirty="0" smtClean="0">
                <a:latin typeface="Arial" charset="0"/>
              </a:rPr>
              <a:t>an “Individual”.</a:t>
            </a:r>
          </a:p>
          <a:p>
            <a:pPr marL="800100" lvl="1" indent="-342900">
              <a:lnSpc>
                <a:spcPct val="150000"/>
              </a:lnSpc>
              <a:buFont typeface="Courier New" panose="02070309020205020404" pitchFamily="49" charset="0"/>
              <a:buChar char="o"/>
            </a:pPr>
            <a:r>
              <a:rPr lang="en-US" sz="1600" dirty="0" smtClean="0">
                <a:latin typeface="Arial" charset="0"/>
              </a:rPr>
              <a:t>Individual </a:t>
            </a:r>
            <a:r>
              <a:rPr lang="en-US" sz="1600" dirty="0" err="1" smtClean="0">
                <a:latin typeface="Arial" charset="0"/>
              </a:rPr>
              <a:t>eFiling</a:t>
            </a:r>
            <a:r>
              <a:rPr lang="en-US" sz="1600" dirty="0" smtClean="0">
                <a:latin typeface="Arial" charset="0"/>
              </a:rPr>
              <a:t> profiles must be converted to an </a:t>
            </a:r>
            <a:r>
              <a:rPr lang="en-US" sz="1600" dirty="0" err="1" smtClean="0">
                <a:latin typeface="Arial" charset="0"/>
              </a:rPr>
              <a:t>Organisation</a:t>
            </a:r>
            <a:r>
              <a:rPr lang="en-US" sz="1600" dirty="0" smtClean="0">
                <a:latin typeface="Arial" charset="0"/>
              </a:rPr>
              <a:t> profile to access Customs registration</a:t>
            </a:r>
            <a:r>
              <a:rPr lang="en-US" sz="1600" dirty="0">
                <a:latin typeface="Arial" charset="0"/>
              </a:rPr>
              <a:t>;</a:t>
            </a:r>
            <a:endParaRPr lang="en-US" sz="1600" dirty="0" smtClean="0">
              <a:latin typeface="Arial" charset="0"/>
            </a:endParaRPr>
          </a:p>
          <a:p>
            <a:pPr marL="800100" lvl="1" indent="-342900">
              <a:lnSpc>
                <a:spcPct val="150000"/>
              </a:lnSpc>
              <a:buFont typeface="Courier New" panose="02070309020205020404" pitchFamily="49" charset="0"/>
              <a:buChar char="o"/>
            </a:pPr>
            <a:r>
              <a:rPr lang="en-US" sz="1600" dirty="0" smtClean="0">
                <a:latin typeface="Arial" charset="0"/>
              </a:rPr>
              <a:t>Once the profile is converted to “</a:t>
            </a:r>
            <a:r>
              <a:rPr lang="en-US" sz="1600" dirty="0" err="1" smtClean="0">
                <a:latin typeface="Arial" charset="0"/>
              </a:rPr>
              <a:t>Organisation</a:t>
            </a:r>
            <a:r>
              <a:rPr lang="en-US" sz="1600" dirty="0" smtClean="0">
                <a:latin typeface="Arial" charset="0"/>
              </a:rPr>
              <a:t>”, this would not impact any other tax products for which you are registered.</a:t>
            </a:r>
            <a:endParaRPr lang="en-ZA" sz="1600" dirty="0">
              <a:latin typeface="Arial" charset="0"/>
            </a:endParaRPr>
          </a:p>
        </p:txBody>
      </p:sp>
    </p:spTree>
    <p:extLst>
      <p:ext uri="{BB962C8B-B14F-4D97-AF65-F5344CB8AC3E}">
        <p14:creationId xmlns:p14="http://schemas.microsoft.com/office/powerpoint/2010/main" val="215292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993" y="515756"/>
            <a:ext cx="7886700" cy="532606"/>
          </a:xfrm>
        </p:spPr>
        <p:txBody>
          <a:bodyPr>
            <a:normAutofit/>
          </a:bodyPr>
          <a:lstStyle/>
          <a:p>
            <a:r>
              <a:rPr lang="en-US" sz="2400" dirty="0">
                <a:solidFill>
                  <a:schemeClr val="tx1">
                    <a:lumMod val="75000"/>
                    <a:lumOff val="25000"/>
                  </a:schemeClr>
                </a:solidFill>
                <a:latin typeface="Arial" charset="0"/>
              </a:rPr>
              <a:t>Legal Entity Process</a:t>
            </a:r>
            <a:endParaRPr lang="en-US" sz="2400" dirty="0">
              <a:solidFill>
                <a:schemeClr val="tx1">
                  <a:lumMod val="75000"/>
                  <a:lumOff val="25000"/>
                </a:schemeClr>
              </a:solidFill>
              <a:latin typeface="Arial" charset="0"/>
              <a:ea typeface="+mn-ea"/>
              <a:cs typeface="+mn-cs"/>
            </a:endParaRPr>
          </a:p>
        </p:txBody>
      </p:sp>
      <p:sp>
        <p:nvSpPr>
          <p:cNvPr id="7" name="Slide Number Placeholder 22"/>
          <p:cNvSpPr>
            <a:spLocks noGrp="1"/>
          </p:cNvSpPr>
          <p:nvPr>
            <p:ph type="sldNum" sz="quarter" idx="10"/>
          </p:nvPr>
        </p:nvSpPr>
        <p:spPr>
          <a:xfrm>
            <a:off x="341993" y="6429826"/>
            <a:ext cx="2057400" cy="365125"/>
          </a:xfrm>
        </p:spPr>
        <p:txBody>
          <a:bodyPr vert="horz" lIns="91440" tIns="45720" rIns="91440" bIns="45720" rtlCol="0" anchor="ctr"/>
          <a:lstStyle/>
          <a:p>
            <a:fld id="{B540B12B-D968-2643-8E7F-238A3C456CC9}" type="slidenum">
              <a:rPr lang="en-US" sz="1200" b="0">
                <a:solidFill>
                  <a:srgbClr val="004C85"/>
                </a:solidFill>
              </a:rPr>
              <a:pPr/>
              <a:t>8</a:t>
            </a:fld>
            <a:endParaRPr lang="en-US" sz="1200" b="0" dirty="0">
              <a:solidFill>
                <a:srgbClr val="004C85"/>
              </a:solidFill>
            </a:endParaRPr>
          </a:p>
        </p:txBody>
      </p:sp>
      <p:sp>
        <p:nvSpPr>
          <p:cNvPr id="8" name="Title 5"/>
          <p:cNvSpPr txBox="1">
            <a:spLocks/>
          </p:cNvSpPr>
          <p:nvPr/>
        </p:nvSpPr>
        <p:spPr>
          <a:xfrm>
            <a:off x="341993" y="103367"/>
            <a:ext cx="7886700" cy="47007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US" dirty="0"/>
              <a:t>Registration, Licensing and Accreditation (RLA)</a:t>
            </a:r>
          </a:p>
        </p:txBody>
      </p:sp>
      <p:sp>
        <p:nvSpPr>
          <p:cNvPr id="3" name="TextBox 2"/>
          <p:cNvSpPr txBox="1"/>
          <p:nvPr/>
        </p:nvSpPr>
        <p:spPr>
          <a:xfrm>
            <a:off x="444500" y="3445692"/>
            <a:ext cx="8343900" cy="2308324"/>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ZA" sz="1600" dirty="0" smtClean="0"/>
              <a:t>Clients that do not currently have any products at SARS must first register as a Legal </a:t>
            </a:r>
            <a:r>
              <a:rPr lang="en-ZA" sz="1600" dirty="0"/>
              <a:t>Entity - </a:t>
            </a:r>
            <a:r>
              <a:rPr lang="en-ZA" sz="1600" dirty="0" smtClean="0"/>
              <a:t>(</a:t>
            </a:r>
            <a:r>
              <a:rPr lang="en-ZA" sz="1600" dirty="0"/>
              <a:t>ECS LER 01/02/03; GEN REG 01-G04</a:t>
            </a:r>
            <a:r>
              <a:rPr lang="en-ZA" sz="1600" dirty="0" smtClean="0"/>
              <a:t>)</a:t>
            </a:r>
          </a:p>
          <a:p>
            <a:pPr marL="285750" indent="-285750">
              <a:lnSpc>
                <a:spcPct val="150000"/>
              </a:lnSpc>
              <a:buFont typeface="Arial" panose="020B0604020202020204" pitchFamily="34" charset="0"/>
              <a:buChar char="•"/>
            </a:pPr>
            <a:r>
              <a:rPr lang="en-ZA" sz="1600" dirty="0" smtClean="0"/>
              <a:t>This must be done in person at a SARS / Customs branch by the client or his authorised representative (Letter of Authority is required);</a:t>
            </a:r>
          </a:p>
          <a:p>
            <a:pPr marL="285750" indent="-285750">
              <a:lnSpc>
                <a:spcPct val="150000"/>
              </a:lnSpc>
              <a:buFont typeface="Arial" panose="020B0604020202020204" pitchFamily="34" charset="0"/>
              <a:buChar char="•"/>
            </a:pPr>
            <a:r>
              <a:rPr lang="en-ZA" sz="1600" dirty="0" smtClean="0"/>
              <a:t>Once registered as a Legal Entity, the client can register for a Customs product/Client Type either via eFiling or at a Customs Branch office.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51" y="1197217"/>
            <a:ext cx="615315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94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AP RLA Business Readiness socialising20180828v3">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15607_SARS_VISUAL_02_PPT.pptx" id="{3C0D393A-7986-7A4B-8E20-11CC613987E7}" vid="{B2FCD35D-C620-9E4C-967C-4A2978387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vision_x0020_Number xmlns="dc9eddcd-f279-41d2-9f45-832515fcc031" xsi:nil="true"/>
    <_dlc_DocId xmlns="dc9eddcd-f279-41d2-9f45-832515fcc031">QC2P5U4QP6W4-103-142</_dlc_DocId>
    <SARS_x0020_SuppServ_x0020_Function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2b378cf1-a46b-45a4-b05e-8c7d84352a5f</TermId>
        </TermInfo>
      </Terms>
    </SARS_x0020_SuppServ_x0020_FunctionTaxHTField0>
    <TaxCatchAll xmlns="dc9eddcd-f279-41d2-9f45-832515fcc031">
      <Value>1889</Value>
      <Value>1888</Value>
      <Value>1884</Value>
      <Value>2024</Value>
    </TaxCatchAll>
    <_dlc_DocIdUrl xmlns="dc9eddcd-f279-41d2-9f45-832515fcc031">
      <Url>http://sarsportal/ProdQMS/Supp/_layouts/DocIdRedir.aspx?ID=QC2P5U4QP6W4-103-142</Url>
      <Description>QC2P5U4QP6W4-103-142</Description>
    </_dlc_DocIdUrl>
    <Place_x0020_in_x0020_SuppServ_x0020_NavigationTaxHTField0 xmlns="dc9eddcd-f279-41d2-9f45-832515fcc031">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b43f2ca6-37ed-425a-b6bf-873d5f19db93</TermId>
        </TermInfo>
        <TermInfo xmlns="http://schemas.microsoft.com/office/infopath/2007/PartnerControls">
          <TermName xmlns="http://schemas.microsoft.com/office/infopath/2007/PartnerControls">Communications</TermName>
          <TermId xmlns="http://schemas.microsoft.com/office/infopath/2007/PartnerControls">8fe426ae-a6ff-4e04-a79e-3995fc7c51fa</TermId>
        </TermInfo>
      </Terms>
    </Place_x0020_in_x0020_SuppServ_x0020_NavigationTaxHTField0>
    <SARS_x0020_SuppServ_x0020_Keywords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99f118ec-bc8c-499e-90c2-01975f38d542</TermId>
        </TermInfo>
      </Terms>
    </SARS_x0020_SuppServ_x0020_KeywordsTaxHTField0>
    <Q-Code xmlns="dc9eddcd-f279-41d2-9f45-832515fcc031">COMMS-CI-01-T45</Q-Code>
    <Document_x0020_Type xmlns="dc9eddcd-f279-41d2-9f45-832515fcc031">Template</Document_x0020_Type>
    <Used_x0020_by xmlns="dc9eddcd-f279-41d2-9f45-832515fcc031">Internal</Used_x0020_by>
    <Review_x0020_Date xmlns="dc9eddcd-f279-41d2-9f45-832515fcc031">2018-07-11T22:00:00+00:00</Review_x0020_Date>
    <_dlc_DocIdPersistId xmlns="dc9eddcd-f279-41d2-9f45-832515fcc031">true</_dlc_DocIdPersistId>
  </documentManagement>
</p:properties>
</file>

<file path=customXml/item2.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A6B7D-6537-417D-B0E3-A0E8AFCCD21B}">
  <ds:schemaRefs>
    <ds:schemaRef ds:uri="http://schemas.microsoft.com/office/2006/documentManagement/types"/>
    <ds:schemaRef ds:uri="http://www.w3.org/XML/1998/namespace"/>
    <ds:schemaRef ds:uri="http://purl.org/dc/terms/"/>
    <ds:schemaRef ds:uri="http://purl.org/dc/elements/1.1/"/>
    <ds:schemaRef ds:uri="dc9eddcd-f279-41d2-9f45-832515fcc03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64B676A-6E89-41D3-BEE2-1194DA0FC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0075C0-18C8-4773-98E4-24AA50BCD3FD}">
  <ds:schemaRefs>
    <ds:schemaRef ds:uri="http://schemas.microsoft.com/sharepoint/events"/>
  </ds:schemaRefs>
</ds:datastoreItem>
</file>

<file path=customXml/itemProps4.xml><?xml version="1.0" encoding="utf-8"?>
<ds:datastoreItem xmlns:ds="http://schemas.openxmlformats.org/officeDocument/2006/customXml" ds:itemID="{378419B1-7714-43A7-BC3A-61E92CFFC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18008</TotalTime>
  <Words>4303</Words>
  <Application>Microsoft Office PowerPoint</Application>
  <PresentationFormat>On-screen Show (4:3)</PresentationFormat>
  <Paragraphs>669</Paragraphs>
  <Slides>55</Slides>
  <Notes>32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NCAP RLA Business Readiness socialising20180828v3</vt:lpstr>
      <vt:lpstr>New Customs Acts Programme</vt:lpstr>
      <vt:lpstr>Registration, Licensing and Accreditation (RLA)</vt:lpstr>
      <vt:lpstr>Objective</vt:lpstr>
      <vt:lpstr>What are we implementing?</vt:lpstr>
      <vt:lpstr>PowerPoint Presentation</vt:lpstr>
      <vt:lpstr>PowerPoint Presentation</vt:lpstr>
      <vt:lpstr>PowerPoint Presentation</vt:lpstr>
      <vt:lpstr>Pre-conditions for applying via the RLA system        </vt:lpstr>
      <vt:lpstr>Legal Entity Process</vt:lpstr>
      <vt:lpstr>PowerPoint Presentation</vt:lpstr>
      <vt:lpstr>Registration, Licensing and Accreditation (RLA)</vt:lpstr>
      <vt:lpstr>Registration, Licensing and Accreditation (RLA)</vt:lpstr>
      <vt:lpstr>PowerPoint Presentation</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PowerPoint Presentation</vt:lpstr>
      <vt:lpstr>Registration, Licensing and Accreditation (RLA)</vt:lpstr>
      <vt:lpstr>RLA registration via the BFE process</vt:lpstr>
      <vt:lpstr>Non-locals: Channels for applications for RLA </vt:lpstr>
      <vt:lpstr>PowerPoint Presentation</vt:lpstr>
      <vt:lpstr>Relationship Management Module</vt:lpstr>
      <vt:lpstr>Relationship Management Module</vt:lpstr>
      <vt:lpstr>Relationship Management Module</vt:lpstr>
      <vt:lpstr>Relationship Management Module</vt:lpstr>
      <vt:lpstr>PowerPoint Presentation</vt:lpstr>
      <vt:lpstr>PowerPoint Presentation</vt:lpstr>
      <vt:lpstr>PowerPoint Presentation</vt:lpstr>
      <vt:lpstr>PowerPoint Presentation</vt:lpstr>
      <vt:lpstr>Parallel processing of RLA and RAS / DA8</vt:lpstr>
      <vt:lpstr>PowerPoint Presentation</vt:lpstr>
      <vt:lpstr>PowerPoint Presentation</vt:lpstr>
      <vt:lpstr>    Trade Support</vt:lpstr>
      <vt:lpstr>PowerPoint Presentation</vt:lpstr>
      <vt:lpstr>PowerPoint Presentation</vt:lpstr>
      <vt:lpstr>PowerPoint Presentation</vt:lpstr>
      <vt:lpstr>PowerPoint Presentation</vt:lpstr>
      <vt:lpstr>New Customs Acts Programme (NCAP)</vt:lpstr>
      <vt:lpstr>New Customs Acts Programme (NCAP)</vt:lpstr>
      <vt:lpstr>New Customs Acts Programme (NCAP)</vt:lpstr>
    </vt:vector>
  </TitlesOfParts>
  <Company>SARS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Customs Act Programme</dc:title>
  <dc:creator>Janette Smit</dc:creator>
  <cp:lastModifiedBy>Werner Botha</cp:lastModifiedBy>
  <cp:revision>619</cp:revision>
  <cp:lastPrinted>2019-06-06T13:44:02Z</cp:lastPrinted>
  <dcterms:created xsi:type="dcterms:W3CDTF">2018-08-28T08:38:40Z</dcterms:created>
  <dcterms:modified xsi:type="dcterms:W3CDTF">2019-08-07T12:30:13Z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RS SuppServ Keywords">
    <vt:lpwstr>1889;#communications|99f118ec-bc8c-499e-90c2-01975f38d542</vt:lpwstr>
  </property>
  <property fmtid="{D5CDD505-2E9C-101B-9397-08002B2CF9AE}" pid="3" name="_dlc_DocIdItemGuid">
    <vt:lpwstr>75a3e435-a709-40c6-9abe-7dcd9d4e537e</vt:lpwstr>
  </property>
  <property fmtid="{D5CDD505-2E9C-101B-9397-08002B2CF9AE}" pid="4" name="ContentTypeId">
    <vt:lpwstr>0x0101008BD992B76FE80145A10E31A839FC6615020059FFAB126CD31B4FA047CC6D39DF1276</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7500</vt:r8>
  </property>
  <property fmtid="{D5CDD505-2E9C-101B-9397-08002B2CF9AE}" pid="9" name="xd_ProgID">
    <vt:lpwstr/>
  </property>
  <property fmtid="{D5CDD505-2E9C-101B-9397-08002B2CF9AE}" pid="10" name="_CopySource">
    <vt:lpwstr>http://sarsportal/ProdQMS/Supp/SARS SuppServ Doc Router/COMMS-CI-01-T45 - PowerPoint Presentation Template Colour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